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21619"/>
    <a:srgbClr val="0948CB"/>
    <a:srgbClr val="0B49CB"/>
    <a:srgbClr val="F2F4F8"/>
    <a:srgbClr val="1C7DDB"/>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8FE15BC-0D22-4ED7-8655-B78768F70C55}" v="44" dt="2022-09-29T20:08:49.716"/>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56" d="100"/>
          <a:sy n="56" d="100"/>
        </p:scale>
        <p:origin x="384"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9/29/2022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‹Nr.›</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eg>
</file>

<file path=ppt/media/image40.png>
</file>

<file path=ppt/media/image41.jpeg>
</file>

<file path=ppt/media/image42.png>
</file>

<file path=ppt/media/image43.jpeg>
</file>

<file path=ppt/media/image44.png>
</file>

<file path=ppt/media/image45.png>
</file>

<file path=ppt/media/image46.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9/29/2022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‹Nr.›</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7249113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9/29/2022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9/29/2022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9/29/2022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9/29/2022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9/29/2022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9/29/2022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9/29/2022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9/29/2022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9/29/2022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9/29/2022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‹Nr.›</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‹Nr.›</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2.png"/></Relationships>
</file>

<file path=ppt/slides/_rels/slide31.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39.png"/></Relationships>
</file>

<file path=ppt/slides/_rels/slide3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4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43.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46.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Linus Henning</a:t>
            </a:r>
          </a:p>
          <a:p>
            <a:r>
              <a:rPr lang="en-US" dirty="0">
                <a:solidFill>
                  <a:schemeClr val="bg2"/>
                </a:solidFill>
                <a:latin typeface="Abadi" panose="020B0604020104020204" pitchFamily="34" charset="0"/>
                <a:ea typeface="SF Pro" pitchFamily="2" charset="0"/>
                <a:cs typeface="SF Pro" pitchFamily="2" charset="0"/>
              </a:rPr>
              <a:t>07.09.2022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22" name="Rechteck 21">
            <a:extLst>
              <a:ext uri="{FF2B5EF4-FFF2-40B4-BE49-F238E27FC236}">
                <a16:creationId xmlns:a16="http://schemas.microsoft.com/office/drawing/2014/main" id="{DB68D42E-956F-B67F-7FAE-CE8A324CD4EF}"/>
              </a:ext>
            </a:extLst>
          </p:cNvPr>
          <p:cNvSpPr/>
          <p:nvPr/>
        </p:nvSpPr>
        <p:spPr>
          <a:xfrm>
            <a:off x="5846164" y="1648918"/>
            <a:ext cx="6345836" cy="437665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2" y="1825625"/>
            <a:ext cx="4836310" cy="4351338"/>
          </a:xfrm>
          <a:prstGeom prst="rect">
            <a:avLst/>
          </a:prstGeom>
        </p:spPr>
        <p:txBody>
          <a:bodyPr/>
          <a:lstStyle/>
          <a:p>
            <a:r>
              <a:rPr lang="en-US" sz="2200" dirty="0">
                <a:solidFill>
                  <a:schemeClr val="accent3">
                    <a:lumMod val="25000"/>
                  </a:schemeClr>
                </a:solidFill>
                <a:latin typeface="Abadi" panose="020B0604020104020204" pitchFamily="34" charset="0"/>
              </a:rPr>
              <a:t>We created extra features (count launches, …)</a:t>
            </a:r>
          </a:p>
          <a:p>
            <a:r>
              <a:rPr lang="en-US" sz="2200" dirty="0">
                <a:solidFill>
                  <a:schemeClr val="accent3">
                    <a:lumMod val="25000"/>
                  </a:schemeClr>
                </a:solidFill>
                <a:latin typeface="Abadi" panose="020B0604020104020204" pitchFamily="34" charset="0"/>
              </a:rPr>
              <a:t>We filled all null values</a:t>
            </a:r>
          </a:p>
          <a:p>
            <a:r>
              <a:rPr lang="en-US" sz="2200" dirty="0">
                <a:solidFill>
                  <a:schemeClr val="accent3">
                    <a:lumMod val="25000"/>
                  </a:schemeClr>
                </a:solidFill>
                <a:latin typeface="Abadi" panose="020B0604020104020204" pitchFamily="34" charset="0"/>
              </a:rPr>
              <a:t>We also created an extra label for outcome</a:t>
            </a: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Rechteck: abgerundete Ecken 1">
            <a:extLst>
              <a:ext uri="{FF2B5EF4-FFF2-40B4-BE49-F238E27FC236}">
                <a16:creationId xmlns:a16="http://schemas.microsoft.com/office/drawing/2014/main" id="{63F0CA76-19CC-F295-D5B7-BDD6E81E649B}"/>
              </a:ext>
            </a:extLst>
          </p:cNvPr>
          <p:cNvSpPr/>
          <p:nvPr/>
        </p:nvSpPr>
        <p:spPr>
          <a:xfrm>
            <a:off x="8147140" y="4001294"/>
            <a:ext cx="1865786" cy="1058426"/>
          </a:xfrm>
          <a:prstGeom prst="roundRect">
            <a:avLst>
              <a:gd name="adj" fmla="val 6079"/>
            </a:avLst>
          </a:prstGeom>
          <a:solidFill>
            <a:schemeClr val="bg1"/>
          </a:solidFill>
          <a:ln>
            <a:solidFill>
              <a:srgbClr val="121619"/>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de-DE" sz="2000" dirty="0">
                <a:solidFill>
                  <a:sysClr val="windowText" lastClr="000000"/>
                </a:solidFill>
                <a:latin typeface="Arial" panose="020B0604020202020204" pitchFamily="34" charset="0"/>
                <a:cs typeface="Arial" panose="020B0604020202020204" pitchFamily="34" charset="0"/>
              </a:rPr>
              <a:t>Fill </a:t>
            </a:r>
            <a:r>
              <a:rPr lang="de-DE" sz="2000" dirty="0" err="1">
                <a:solidFill>
                  <a:sysClr val="windowText" lastClr="000000"/>
                </a:solidFill>
                <a:latin typeface="Arial" panose="020B0604020202020204" pitchFamily="34" charset="0"/>
                <a:cs typeface="Arial" panose="020B0604020202020204" pitchFamily="34" charset="0"/>
              </a:rPr>
              <a:t>NaN</a:t>
            </a:r>
            <a:endParaRPr lang="de-DE" sz="2000" dirty="0">
              <a:solidFill>
                <a:sysClr val="windowText" lastClr="000000"/>
              </a:solidFill>
              <a:latin typeface="Arial" panose="020B0604020202020204" pitchFamily="34" charset="0"/>
              <a:cs typeface="Arial" panose="020B0604020202020204" pitchFamily="34" charset="0"/>
            </a:endParaRPr>
          </a:p>
        </p:txBody>
      </p:sp>
      <p:sp>
        <p:nvSpPr>
          <p:cNvPr id="6" name="Rechteck: abgerundete Ecken 5">
            <a:extLst>
              <a:ext uri="{FF2B5EF4-FFF2-40B4-BE49-F238E27FC236}">
                <a16:creationId xmlns:a16="http://schemas.microsoft.com/office/drawing/2014/main" id="{CAD059EA-EE50-822A-C887-B1C283129A59}"/>
              </a:ext>
            </a:extLst>
          </p:cNvPr>
          <p:cNvSpPr/>
          <p:nvPr/>
        </p:nvSpPr>
        <p:spPr>
          <a:xfrm>
            <a:off x="6055997" y="2237382"/>
            <a:ext cx="1865786" cy="1058426"/>
          </a:xfrm>
          <a:prstGeom prst="roundRect">
            <a:avLst>
              <a:gd name="adj" fmla="val 6079"/>
            </a:avLst>
          </a:prstGeom>
          <a:solidFill>
            <a:schemeClr val="bg1"/>
          </a:solidFill>
          <a:ln>
            <a:solidFill>
              <a:srgbClr val="121619"/>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de-DE" sz="2000" dirty="0">
                <a:solidFill>
                  <a:sysClr val="windowText" lastClr="000000"/>
                </a:solidFill>
                <a:latin typeface="Arial" panose="020B0604020202020204" pitchFamily="34" charset="0"/>
                <a:cs typeface="Arial" panose="020B0604020202020204" pitchFamily="34" charset="0"/>
              </a:rPr>
              <a:t>Count </a:t>
            </a:r>
            <a:r>
              <a:rPr lang="de-DE" sz="2000" dirty="0" err="1">
                <a:solidFill>
                  <a:sysClr val="windowText" lastClr="000000"/>
                </a:solidFill>
                <a:latin typeface="Arial" panose="020B0604020202020204" pitchFamily="34" charset="0"/>
                <a:cs typeface="Arial" panose="020B0604020202020204" pitchFamily="34" charset="0"/>
              </a:rPr>
              <a:t>launches</a:t>
            </a:r>
            <a:r>
              <a:rPr lang="de-DE" sz="2000" dirty="0">
                <a:solidFill>
                  <a:sysClr val="windowText" lastClr="000000"/>
                </a:solidFill>
                <a:latin typeface="Arial" panose="020B0604020202020204" pitchFamily="34" charset="0"/>
                <a:cs typeface="Arial" panose="020B0604020202020204" pitchFamily="34" charset="0"/>
              </a:rPr>
              <a:t> per </a:t>
            </a:r>
            <a:r>
              <a:rPr lang="de-DE" sz="2000" dirty="0" err="1">
                <a:solidFill>
                  <a:sysClr val="windowText" lastClr="000000"/>
                </a:solidFill>
                <a:latin typeface="Arial" panose="020B0604020202020204" pitchFamily="34" charset="0"/>
                <a:cs typeface="Arial" panose="020B0604020202020204" pitchFamily="34" charset="0"/>
              </a:rPr>
              <a:t>site</a:t>
            </a:r>
            <a:endParaRPr lang="de-DE" sz="2000" dirty="0">
              <a:solidFill>
                <a:sysClr val="windowText" lastClr="000000"/>
              </a:solidFill>
              <a:latin typeface="Arial" panose="020B0604020202020204" pitchFamily="34" charset="0"/>
              <a:cs typeface="Arial" panose="020B0604020202020204" pitchFamily="34" charset="0"/>
            </a:endParaRPr>
          </a:p>
        </p:txBody>
      </p:sp>
      <p:sp>
        <p:nvSpPr>
          <p:cNvPr id="9" name="Rechteck: abgerundete Ecken 8">
            <a:extLst>
              <a:ext uri="{FF2B5EF4-FFF2-40B4-BE49-F238E27FC236}">
                <a16:creationId xmlns:a16="http://schemas.microsoft.com/office/drawing/2014/main" id="{DD6199E2-D7E3-E242-937F-91B217BF23B1}"/>
              </a:ext>
            </a:extLst>
          </p:cNvPr>
          <p:cNvSpPr/>
          <p:nvPr/>
        </p:nvSpPr>
        <p:spPr>
          <a:xfrm>
            <a:off x="10238283" y="2246093"/>
            <a:ext cx="1865786" cy="1058426"/>
          </a:xfrm>
          <a:prstGeom prst="roundRect">
            <a:avLst>
              <a:gd name="adj" fmla="val 6079"/>
            </a:avLst>
          </a:prstGeom>
          <a:solidFill>
            <a:schemeClr val="bg1"/>
          </a:solidFill>
          <a:ln>
            <a:solidFill>
              <a:srgbClr val="121619"/>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de-DE" sz="2000" dirty="0">
                <a:solidFill>
                  <a:sysClr val="windowText" lastClr="000000"/>
                </a:solidFill>
                <a:latin typeface="Arial" panose="020B0604020202020204" pitchFamily="34" charset="0"/>
                <a:cs typeface="Arial" panose="020B0604020202020204" pitchFamily="34" charset="0"/>
              </a:rPr>
              <a:t>Count </a:t>
            </a:r>
            <a:r>
              <a:rPr lang="de-DE" sz="2000" dirty="0" err="1">
                <a:solidFill>
                  <a:sysClr val="windowText" lastClr="000000"/>
                </a:solidFill>
                <a:latin typeface="Arial" panose="020B0604020202020204" pitchFamily="34" charset="0"/>
                <a:cs typeface="Arial" panose="020B0604020202020204" pitchFamily="34" charset="0"/>
              </a:rPr>
              <a:t>occurences</a:t>
            </a:r>
            <a:r>
              <a:rPr lang="de-DE" sz="2000" dirty="0">
                <a:solidFill>
                  <a:sysClr val="windowText" lastClr="000000"/>
                </a:solidFill>
                <a:latin typeface="Arial" panose="020B0604020202020204" pitchFamily="34" charset="0"/>
                <a:cs typeface="Arial" panose="020B0604020202020204" pitchFamily="34" charset="0"/>
              </a:rPr>
              <a:t> per </a:t>
            </a:r>
            <a:r>
              <a:rPr lang="de-DE" sz="2000" dirty="0" err="1">
                <a:solidFill>
                  <a:sysClr val="windowText" lastClr="000000"/>
                </a:solidFill>
                <a:latin typeface="Arial" panose="020B0604020202020204" pitchFamily="34" charset="0"/>
                <a:cs typeface="Arial" panose="020B0604020202020204" pitchFamily="34" charset="0"/>
              </a:rPr>
              <a:t>orbit</a:t>
            </a:r>
            <a:endParaRPr lang="de-DE" sz="2000" dirty="0">
              <a:solidFill>
                <a:sysClr val="windowText" lastClr="000000"/>
              </a:solidFill>
              <a:latin typeface="Arial" panose="020B0604020202020204" pitchFamily="34" charset="0"/>
              <a:cs typeface="Arial" panose="020B0604020202020204" pitchFamily="34" charset="0"/>
            </a:endParaRPr>
          </a:p>
        </p:txBody>
      </p:sp>
      <p:sp>
        <p:nvSpPr>
          <p:cNvPr id="11" name="Rechteck: abgerundete Ecken 10">
            <a:extLst>
              <a:ext uri="{FF2B5EF4-FFF2-40B4-BE49-F238E27FC236}">
                <a16:creationId xmlns:a16="http://schemas.microsoft.com/office/drawing/2014/main" id="{6E4A9B5F-4A03-8C58-6C37-8804B60CF10B}"/>
              </a:ext>
            </a:extLst>
          </p:cNvPr>
          <p:cNvSpPr/>
          <p:nvPr/>
        </p:nvSpPr>
        <p:spPr>
          <a:xfrm>
            <a:off x="8147140" y="2246093"/>
            <a:ext cx="1865786" cy="1058426"/>
          </a:xfrm>
          <a:prstGeom prst="roundRect">
            <a:avLst>
              <a:gd name="adj" fmla="val 6079"/>
            </a:avLst>
          </a:prstGeom>
          <a:solidFill>
            <a:schemeClr val="bg1"/>
          </a:solidFill>
          <a:ln>
            <a:solidFill>
              <a:srgbClr val="121619"/>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de-DE" sz="2000" dirty="0">
                <a:solidFill>
                  <a:sysClr val="windowText" lastClr="000000"/>
                </a:solidFill>
                <a:latin typeface="Arial" panose="020B0604020202020204" pitchFamily="34" charset="0"/>
                <a:cs typeface="Arial" panose="020B0604020202020204" pitchFamily="34" charset="0"/>
              </a:rPr>
              <a:t>Count </a:t>
            </a:r>
            <a:r>
              <a:rPr lang="de-DE" sz="2000" dirty="0" err="1">
                <a:solidFill>
                  <a:sysClr val="windowText" lastClr="000000"/>
                </a:solidFill>
                <a:latin typeface="Arial" panose="020B0604020202020204" pitchFamily="34" charset="0"/>
                <a:cs typeface="Arial" panose="020B0604020202020204" pitchFamily="34" charset="0"/>
              </a:rPr>
              <a:t>outcomes</a:t>
            </a:r>
            <a:r>
              <a:rPr lang="de-DE" sz="2000" dirty="0">
                <a:solidFill>
                  <a:sysClr val="windowText" lastClr="000000"/>
                </a:solidFill>
                <a:latin typeface="Arial" panose="020B0604020202020204" pitchFamily="34" charset="0"/>
                <a:cs typeface="Arial" panose="020B0604020202020204" pitchFamily="34" charset="0"/>
              </a:rPr>
              <a:t> per </a:t>
            </a:r>
            <a:r>
              <a:rPr lang="de-DE" sz="2000" dirty="0" err="1">
                <a:solidFill>
                  <a:sysClr val="windowText" lastClr="000000"/>
                </a:solidFill>
                <a:latin typeface="Arial" panose="020B0604020202020204" pitchFamily="34" charset="0"/>
                <a:cs typeface="Arial" panose="020B0604020202020204" pitchFamily="34" charset="0"/>
              </a:rPr>
              <a:t>orbit</a:t>
            </a:r>
            <a:endParaRPr lang="de-DE" sz="2000" dirty="0">
              <a:solidFill>
                <a:sysClr val="windowText" lastClr="000000"/>
              </a:solidFill>
              <a:latin typeface="Arial" panose="020B0604020202020204" pitchFamily="34" charset="0"/>
              <a:cs typeface="Arial" panose="020B0604020202020204" pitchFamily="34" charset="0"/>
            </a:endParaRPr>
          </a:p>
        </p:txBody>
      </p:sp>
      <p:cxnSp>
        <p:nvCxnSpPr>
          <p:cNvPr id="13" name="Gerader Verbinder 12">
            <a:extLst>
              <a:ext uri="{FF2B5EF4-FFF2-40B4-BE49-F238E27FC236}">
                <a16:creationId xmlns:a16="http://schemas.microsoft.com/office/drawing/2014/main" id="{B22949B2-24DF-0978-0D3B-76018E8F20FC}"/>
              </a:ext>
            </a:extLst>
          </p:cNvPr>
          <p:cNvCxnSpPr/>
          <p:nvPr/>
        </p:nvCxnSpPr>
        <p:spPr>
          <a:xfrm>
            <a:off x="7007354" y="3304519"/>
            <a:ext cx="0" cy="1101507"/>
          </a:xfrm>
          <a:prstGeom prst="line">
            <a:avLst/>
          </a:prstGeom>
          <a:ln w="28575"/>
        </p:spPr>
        <p:style>
          <a:lnRef idx="1">
            <a:schemeClr val="dk1"/>
          </a:lnRef>
          <a:fillRef idx="0">
            <a:schemeClr val="dk1"/>
          </a:fillRef>
          <a:effectRef idx="0">
            <a:schemeClr val="dk1"/>
          </a:effectRef>
          <a:fontRef idx="minor">
            <a:schemeClr val="tx1"/>
          </a:fontRef>
        </p:style>
      </p:cxnSp>
      <p:cxnSp>
        <p:nvCxnSpPr>
          <p:cNvPr id="14" name="Gerader Verbinder 13">
            <a:extLst>
              <a:ext uri="{FF2B5EF4-FFF2-40B4-BE49-F238E27FC236}">
                <a16:creationId xmlns:a16="http://schemas.microsoft.com/office/drawing/2014/main" id="{267C6246-DDDE-4162-3B28-5AB7B1999CF4}"/>
              </a:ext>
            </a:extLst>
          </p:cNvPr>
          <p:cNvCxnSpPr/>
          <p:nvPr/>
        </p:nvCxnSpPr>
        <p:spPr>
          <a:xfrm>
            <a:off x="11285611" y="3295808"/>
            <a:ext cx="0" cy="1101507"/>
          </a:xfrm>
          <a:prstGeom prst="line">
            <a:avLst/>
          </a:prstGeom>
          <a:ln w="28575"/>
        </p:spPr>
        <p:style>
          <a:lnRef idx="1">
            <a:schemeClr val="dk1"/>
          </a:lnRef>
          <a:fillRef idx="0">
            <a:schemeClr val="dk1"/>
          </a:fillRef>
          <a:effectRef idx="0">
            <a:schemeClr val="dk1"/>
          </a:effectRef>
          <a:fontRef idx="minor">
            <a:schemeClr val="tx1"/>
          </a:fontRef>
        </p:style>
      </p:cxnSp>
      <p:cxnSp>
        <p:nvCxnSpPr>
          <p:cNvPr id="16" name="Gerade Verbindung mit Pfeil 15">
            <a:extLst>
              <a:ext uri="{FF2B5EF4-FFF2-40B4-BE49-F238E27FC236}">
                <a16:creationId xmlns:a16="http://schemas.microsoft.com/office/drawing/2014/main" id="{2622915E-194E-30DE-49B8-D5CBB3FE20F6}"/>
              </a:ext>
            </a:extLst>
          </p:cNvPr>
          <p:cNvCxnSpPr>
            <a:stCxn id="11" idx="2"/>
          </p:cNvCxnSpPr>
          <p:nvPr/>
        </p:nvCxnSpPr>
        <p:spPr>
          <a:xfrm>
            <a:off x="9080033" y="3304519"/>
            <a:ext cx="0" cy="550753"/>
          </a:xfrm>
          <a:prstGeom prst="straightConnector1">
            <a:avLst/>
          </a:prstGeom>
          <a:ln w="28575">
            <a:solidFill>
              <a:srgbClr val="121619"/>
            </a:solidFill>
            <a:tailEnd type="triangle"/>
          </a:ln>
        </p:spPr>
        <p:style>
          <a:lnRef idx="1">
            <a:schemeClr val="dk1"/>
          </a:lnRef>
          <a:fillRef idx="0">
            <a:schemeClr val="dk1"/>
          </a:fillRef>
          <a:effectRef idx="0">
            <a:schemeClr val="dk1"/>
          </a:effectRef>
          <a:fontRef idx="minor">
            <a:schemeClr val="tx1"/>
          </a:fontRef>
        </p:style>
      </p:cxnSp>
      <p:cxnSp>
        <p:nvCxnSpPr>
          <p:cNvPr id="17" name="Gerade Verbindung mit Pfeil 16">
            <a:extLst>
              <a:ext uri="{FF2B5EF4-FFF2-40B4-BE49-F238E27FC236}">
                <a16:creationId xmlns:a16="http://schemas.microsoft.com/office/drawing/2014/main" id="{C254649C-4B04-7BBB-2A17-36F9B3DFD427}"/>
              </a:ext>
            </a:extLst>
          </p:cNvPr>
          <p:cNvCxnSpPr>
            <a:cxnSpLocks/>
          </p:cNvCxnSpPr>
          <p:nvPr/>
        </p:nvCxnSpPr>
        <p:spPr>
          <a:xfrm>
            <a:off x="7005846" y="4389786"/>
            <a:ext cx="915937" cy="0"/>
          </a:xfrm>
          <a:prstGeom prst="straightConnector1">
            <a:avLst/>
          </a:prstGeom>
          <a:ln w="28575">
            <a:solidFill>
              <a:srgbClr val="121619"/>
            </a:solidFill>
            <a:tailEnd type="triangle"/>
          </a:ln>
        </p:spPr>
        <p:style>
          <a:lnRef idx="1">
            <a:schemeClr val="dk1"/>
          </a:lnRef>
          <a:fillRef idx="0">
            <a:schemeClr val="dk1"/>
          </a:fillRef>
          <a:effectRef idx="0">
            <a:schemeClr val="dk1"/>
          </a:effectRef>
          <a:fontRef idx="minor">
            <a:schemeClr val="tx1"/>
          </a:fontRef>
        </p:style>
      </p:cxnSp>
      <p:cxnSp>
        <p:nvCxnSpPr>
          <p:cNvPr id="20" name="Gerade Verbindung mit Pfeil 19">
            <a:extLst>
              <a:ext uri="{FF2B5EF4-FFF2-40B4-BE49-F238E27FC236}">
                <a16:creationId xmlns:a16="http://schemas.microsoft.com/office/drawing/2014/main" id="{EB19AD20-ED19-9C79-DCB6-4B655A754587}"/>
              </a:ext>
            </a:extLst>
          </p:cNvPr>
          <p:cNvCxnSpPr>
            <a:cxnSpLocks/>
          </p:cNvCxnSpPr>
          <p:nvPr/>
        </p:nvCxnSpPr>
        <p:spPr>
          <a:xfrm flipH="1">
            <a:off x="10238283" y="4389786"/>
            <a:ext cx="1047328" cy="16240"/>
          </a:xfrm>
          <a:prstGeom prst="straightConnector1">
            <a:avLst/>
          </a:prstGeom>
          <a:ln w="28575">
            <a:solidFill>
              <a:srgbClr val="121619"/>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69137" y="5150344"/>
            <a:ext cx="10328712" cy="1276867"/>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created plots that help us understand the relationship between e.g. success rate and orbit type or to see trends in the data</a:t>
            </a:r>
          </a:p>
          <a:p>
            <a:r>
              <a:rPr lang="en-US" dirty="0"/>
              <a:t>https://github.com/linushen/coursera_final_cap/blob/main/EDA_Visual_SNS.ipynb</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Data Visualization</a:t>
            </a:r>
            <a:endParaRPr lang="en-US" dirty="0">
              <a:solidFill>
                <a:srgbClr val="0B49CB"/>
              </a:solidFill>
              <a:latin typeface="Abadi"/>
            </a:endParaRPr>
          </a:p>
        </p:txBody>
      </p:sp>
      <p:pic>
        <p:nvPicPr>
          <p:cNvPr id="6" name="Grafik 5">
            <a:extLst>
              <a:ext uri="{FF2B5EF4-FFF2-40B4-BE49-F238E27FC236}">
                <a16:creationId xmlns:a16="http://schemas.microsoft.com/office/drawing/2014/main" id="{F2DE44FC-326F-C025-583E-C7625B14983E}"/>
              </a:ext>
            </a:extLst>
          </p:cNvPr>
          <p:cNvPicPr>
            <a:picLocks noChangeAspect="1"/>
          </p:cNvPicPr>
          <p:nvPr/>
        </p:nvPicPr>
        <p:blipFill>
          <a:blip r:embed="rId3"/>
          <a:stretch>
            <a:fillRect/>
          </a:stretch>
        </p:blipFill>
        <p:spPr>
          <a:xfrm>
            <a:off x="770011" y="1266113"/>
            <a:ext cx="4838598" cy="3705816"/>
          </a:xfrm>
          <a:prstGeom prst="rect">
            <a:avLst/>
          </a:prstGeom>
        </p:spPr>
      </p:pic>
      <p:pic>
        <p:nvPicPr>
          <p:cNvPr id="8" name="Grafik 7">
            <a:extLst>
              <a:ext uri="{FF2B5EF4-FFF2-40B4-BE49-F238E27FC236}">
                <a16:creationId xmlns:a16="http://schemas.microsoft.com/office/drawing/2014/main" id="{D88F9395-DAA2-8260-55A0-D6633D83E8C8}"/>
              </a:ext>
            </a:extLst>
          </p:cNvPr>
          <p:cNvPicPr>
            <a:picLocks noChangeAspect="1"/>
          </p:cNvPicPr>
          <p:nvPr/>
        </p:nvPicPr>
        <p:blipFill>
          <a:blip r:embed="rId4"/>
          <a:stretch>
            <a:fillRect/>
          </a:stretch>
        </p:blipFill>
        <p:spPr>
          <a:xfrm>
            <a:off x="6161263" y="1165477"/>
            <a:ext cx="4705146" cy="3830879"/>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SQL queries included:</a:t>
            </a:r>
          </a:p>
          <a:p>
            <a:pPr lvl="1">
              <a:lnSpc>
                <a:spcPct val="100000"/>
              </a:lnSpc>
              <a:spcBef>
                <a:spcPts val="1400"/>
              </a:spcBef>
            </a:pPr>
            <a:r>
              <a:rPr lang="en-US" sz="1800" dirty="0">
                <a:solidFill>
                  <a:schemeClr val="accent3">
                    <a:lumMod val="25000"/>
                  </a:schemeClr>
                </a:solidFill>
                <a:latin typeface="Abadi"/>
              </a:rPr>
              <a:t>List of unique launch sites</a:t>
            </a:r>
          </a:p>
          <a:p>
            <a:pPr lvl="1">
              <a:lnSpc>
                <a:spcPct val="100000"/>
              </a:lnSpc>
              <a:spcBef>
                <a:spcPts val="1400"/>
              </a:spcBef>
            </a:pPr>
            <a:r>
              <a:rPr lang="en-US" sz="1800" dirty="0">
                <a:solidFill>
                  <a:schemeClr val="accent3">
                    <a:lumMod val="25000"/>
                  </a:schemeClr>
                </a:solidFill>
                <a:latin typeface="Abadi" panose="020B0604020104020204" pitchFamily="34" charset="0"/>
              </a:rPr>
              <a:t>Total payload mass carried by booster</a:t>
            </a:r>
          </a:p>
          <a:p>
            <a:pPr lvl="1">
              <a:lnSpc>
                <a:spcPct val="100000"/>
              </a:lnSpc>
              <a:spcBef>
                <a:spcPts val="1400"/>
              </a:spcBef>
            </a:pPr>
            <a:r>
              <a:rPr lang="en-US" sz="1800" dirty="0">
                <a:solidFill>
                  <a:schemeClr val="accent3">
                    <a:lumMod val="25000"/>
                  </a:schemeClr>
                </a:solidFill>
                <a:latin typeface="Abadi" panose="020B0604020104020204" pitchFamily="34" charset="0"/>
              </a:rPr>
              <a:t>Find booster with success in drone ship</a:t>
            </a:r>
          </a:p>
          <a:p>
            <a:pPr lvl="1">
              <a:lnSpc>
                <a:spcPct val="100000"/>
              </a:lnSpc>
              <a:spcBef>
                <a:spcPts val="1400"/>
              </a:spcBef>
            </a:pPr>
            <a:r>
              <a:rPr lang="en-US" sz="1800" dirty="0">
                <a:solidFill>
                  <a:schemeClr val="accent3">
                    <a:lumMod val="25000"/>
                  </a:schemeClr>
                </a:solidFill>
                <a:latin typeface="Abadi" panose="020B0604020104020204" pitchFamily="34" charset="0"/>
              </a:rPr>
              <a:t>Total number of successful mission outcomes</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https://github.com/linushen/coursera_final_cap/blob/main/EDA_SQL.ipynb</a:t>
            </a: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created a folium map and added markers. This include:</a:t>
            </a:r>
          </a:p>
          <a:p>
            <a:pPr lvl="1">
              <a:lnSpc>
                <a:spcPct val="100000"/>
              </a:lnSpc>
              <a:spcBef>
                <a:spcPts val="1400"/>
              </a:spcBef>
            </a:pPr>
            <a:r>
              <a:rPr lang="en-US" sz="1800" dirty="0">
                <a:solidFill>
                  <a:schemeClr val="accent3">
                    <a:lumMod val="25000"/>
                  </a:schemeClr>
                </a:solidFill>
                <a:latin typeface="Abadi" panose="020B0604020104020204" pitchFamily="34" charset="0"/>
              </a:rPr>
              <a:t>Circles (To highlight location of launch site)</a:t>
            </a:r>
          </a:p>
          <a:p>
            <a:pPr lvl="1">
              <a:lnSpc>
                <a:spcPct val="100000"/>
              </a:lnSpc>
              <a:spcBef>
                <a:spcPts val="1400"/>
              </a:spcBef>
            </a:pPr>
            <a:r>
              <a:rPr lang="en-US" sz="1800" dirty="0">
                <a:solidFill>
                  <a:schemeClr val="accent3">
                    <a:lumMod val="25000"/>
                  </a:schemeClr>
                </a:solidFill>
                <a:latin typeface="Abadi" panose="020B0604020104020204" pitchFamily="34" charset="0"/>
              </a:rPr>
              <a:t>Marker (To show name of launch site)</a:t>
            </a:r>
          </a:p>
          <a:p>
            <a:pPr lvl="1">
              <a:lnSpc>
                <a:spcPct val="100000"/>
              </a:lnSpc>
              <a:spcBef>
                <a:spcPts val="1400"/>
              </a:spcBef>
            </a:pPr>
            <a:r>
              <a:rPr lang="en-US" sz="1800" dirty="0">
                <a:solidFill>
                  <a:schemeClr val="accent3">
                    <a:lumMod val="25000"/>
                  </a:schemeClr>
                </a:solidFill>
                <a:latin typeface="Abadi" panose="020B0604020104020204" pitchFamily="34" charset="0"/>
              </a:rPr>
              <a:t>Marker cluster (To show amount of successful missions for each launch site)</a:t>
            </a:r>
          </a:p>
          <a:p>
            <a:pPr lvl="1">
              <a:lnSpc>
                <a:spcPct val="100000"/>
              </a:lnSpc>
              <a:spcBef>
                <a:spcPts val="1400"/>
              </a:spcBef>
            </a:pPr>
            <a:r>
              <a:rPr lang="en-US" sz="1800" dirty="0">
                <a:solidFill>
                  <a:schemeClr val="accent3">
                    <a:lumMod val="25000"/>
                  </a:schemeClr>
                </a:solidFill>
                <a:latin typeface="Abadi" panose="020B0604020104020204" pitchFamily="34" charset="0"/>
              </a:rPr>
              <a:t>Lines (To show the closest coastline)</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https://github.com/linushen/coursera_final_cap/blob/main/Folium.ipynb</a:t>
            </a: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4551496" cy="4351338"/>
          </a:xfrm>
          <a:prstGeom prst="rect">
            <a:avLst/>
          </a:prstGeom>
        </p:spPr>
        <p:txBody>
          <a:bodyPr>
            <a:normAutofit fontScale="9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Load data: load data into </a:t>
            </a:r>
            <a:r>
              <a:rPr lang="en-US" sz="2200" dirty="0" err="1">
                <a:solidFill>
                  <a:schemeClr val="accent3">
                    <a:lumMod val="25000"/>
                  </a:schemeClr>
                </a:solidFill>
                <a:latin typeface="Abadi" panose="020B0604020104020204" pitchFamily="34" charset="0"/>
              </a:rPr>
              <a:t>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Scale data: scale data for better performance</a:t>
            </a:r>
          </a:p>
          <a:p>
            <a:pPr>
              <a:lnSpc>
                <a:spcPct val="100000"/>
              </a:lnSpc>
              <a:spcBef>
                <a:spcPts val="1400"/>
              </a:spcBef>
            </a:pPr>
            <a:r>
              <a:rPr lang="en-US" sz="2200" dirty="0">
                <a:solidFill>
                  <a:schemeClr val="accent3">
                    <a:lumMod val="25000"/>
                  </a:schemeClr>
                </a:solidFill>
                <a:latin typeface="Abadi" panose="020B0604020104020204" pitchFamily="34" charset="0"/>
              </a:rPr>
              <a:t>Split data: split into train and test set</a:t>
            </a:r>
          </a:p>
          <a:p>
            <a:pPr>
              <a:lnSpc>
                <a:spcPct val="100000"/>
              </a:lnSpc>
              <a:spcBef>
                <a:spcPts val="1400"/>
              </a:spcBef>
            </a:pPr>
            <a:r>
              <a:rPr lang="en-US" sz="2200" dirty="0" err="1">
                <a:solidFill>
                  <a:schemeClr val="accent3">
                    <a:lumMod val="25000"/>
                  </a:schemeClr>
                </a:solidFill>
                <a:latin typeface="Abadi" panose="020B0604020104020204" pitchFamily="34" charset="0"/>
              </a:rPr>
              <a:t>GridSearch</a:t>
            </a:r>
            <a:r>
              <a:rPr lang="en-US" sz="2200" dirty="0">
                <a:solidFill>
                  <a:schemeClr val="accent3">
                    <a:lumMod val="25000"/>
                  </a:schemeClr>
                </a:solidFill>
                <a:latin typeface="Abadi" panose="020B0604020104020204" pitchFamily="34" charset="0"/>
              </a:rPr>
              <a:t>: perform </a:t>
            </a:r>
            <a:r>
              <a:rPr lang="en-US" sz="2200" dirty="0" err="1">
                <a:solidFill>
                  <a:schemeClr val="accent3">
                    <a:lumMod val="25000"/>
                  </a:schemeClr>
                </a:solidFill>
                <a:latin typeface="Abadi" panose="020B0604020104020204" pitchFamily="34" charset="0"/>
              </a:rPr>
              <a:t>gridsearch</a:t>
            </a:r>
            <a:r>
              <a:rPr lang="en-US" sz="2200" dirty="0">
                <a:solidFill>
                  <a:schemeClr val="accent3">
                    <a:lumMod val="25000"/>
                  </a:schemeClr>
                </a:solidFill>
                <a:latin typeface="Abadi" panose="020B0604020104020204" pitchFamily="34" charset="0"/>
              </a:rPr>
              <a:t> for each model</a:t>
            </a:r>
          </a:p>
          <a:p>
            <a:pPr>
              <a:lnSpc>
                <a:spcPct val="100000"/>
              </a:lnSpc>
              <a:spcBef>
                <a:spcPts val="1400"/>
              </a:spcBef>
            </a:pPr>
            <a:r>
              <a:rPr lang="en-US" sz="2200" dirty="0">
                <a:solidFill>
                  <a:schemeClr val="accent3">
                    <a:lumMod val="25000"/>
                  </a:schemeClr>
                </a:solidFill>
                <a:latin typeface="Abadi" panose="020B0604020104020204" pitchFamily="34" charset="0"/>
              </a:rPr>
              <a:t>Score: calculate the score for the best model from the </a:t>
            </a:r>
            <a:r>
              <a:rPr lang="en-US" sz="2200" dirty="0" err="1">
                <a:solidFill>
                  <a:schemeClr val="accent3">
                    <a:lumMod val="25000"/>
                  </a:schemeClr>
                </a:solidFill>
                <a:latin typeface="Abadi" panose="020B0604020104020204" pitchFamily="34" charset="0"/>
              </a:rPr>
              <a:t>GridSearch</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Compare scores of models to find best overall model</a:t>
            </a:r>
          </a:p>
          <a:p>
            <a:pPr>
              <a:lnSpc>
                <a:spcPct val="100000"/>
              </a:lnSpc>
              <a:spcBef>
                <a:spcPts val="1400"/>
              </a:spcBef>
            </a:pPr>
            <a:r>
              <a:rPr lang="en-US" sz="2200" dirty="0">
                <a:solidFill>
                  <a:schemeClr val="accent3">
                    <a:lumMod val="25000"/>
                  </a:schemeClr>
                </a:solidFill>
                <a:latin typeface="Abadi" panose="020B0604020104020204" pitchFamily="34" charset="0"/>
              </a:rPr>
              <a:t>https://github.com/linushen/coursera_final_cap/blob/main/Prediction.ipynb</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6" name="Grafik 5" descr="Ein Bild, das Text enthält.&#10;&#10;Automatisch generierte Beschreibung">
            <a:extLst>
              <a:ext uri="{FF2B5EF4-FFF2-40B4-BE49-F238E27FC236}">
                <a16:creationId xmlns:a16="http://schemas.microsoft.com/office/drawing/2014/main" id="{45819BA8-B3A7-1B47-5ED5-F479F9756021}"/>
              </a:ext>
            </a:extLst>
          </p:cNvPr>
          <p:cNvPicPr>
            <a:picLocks noChangeAspect="1"/>
          </p:cNvPicPr>
          <p:nvPr/>
        </p:nvPicPr>
        <p:blipFill>
          <a:blip r:embed="rId3"/>
          <a:stretch>
            <a:fillRect/>
          </a:stretch>
        </p:blipFill>
        <p:spPr>
          <a:xfrm>
            <a:off x="6055783" y="1184752"/>
            <a:ext cx="5933619" cy="436044"/>
          </a:xfrm>
          <a:prstGeom prst="rect">
            <a:avLst/>
          </a:prstGeom>
        </p:spPr>
      </p:pic>
      <p:pic>
        <p:nvPicPr>
          <p:cNvPr id="8" name="Grafik 7">
            <a:extLst>
              <a:ext uri="{FF2B5EF4-FFF2-40B4-BE49-F238E27FC236}">
                <a16:creationId xmlns:a16="http://schemas.microsoft.com/office/drawing/2014/main" id="{BA37FD08-E04D-F5AE-BD5C-848F931C1A6F}"/>
              </a:ext>
            </a:extLst>
          </p:cNvPr>
          <p:cNvPicPr>
            <a:picLocks noChangeAspect="1"/>
          </p:cNvPicPr>
          <p:nvPr/>
        </p:nvPicPr>
        <p:blipFill>
          <a:blip r:embed="rId4"/>
          <a:stretch>
            <a:fillRect/>
          </a:stretch>
        </p:blipFill>
        <p:spPr>
          <a:xfrm>
            <a:off x="6183741" y="1848668"/>
            <a:ext cx="5805661" cy="911354"/>
          </a:xfrm>
          <a:prstGeom prst="rect">
            <a:avLst/>
          </a:prstGeom>
        </p:spPr>
      </p:pic>
      <p:pic>
        <p:nvPicPr>
          <p:cNvPr id="10" name="Grafik 9">
            <a:extLst>
              <a:ext uri="{FF2B5EF4-FFF2-40B4-BE49-F238E27FC236}">
                <a16:creationId xmlns:a16="http://schemas.microsoft.com/office/drawing/2014/main" id="{809EE82E-65BC-26C9-2B74-7EB0A9047997}"/>
              </a:ext>
            </a:extLst>
          </p:cNvPr>
          <p:cNvPicPr>
            <a:picLocks noChangeAspect="1"/>
          </p:cNvPicPr>
          <p:nvPr/>
        </p:nvPicPr>
        <p:blipFill>
          <a:blip r:embed="rId5"/>
          <a:stretch>
            <a:fillRect/>
          </a:stretch>
        </p:blipFill>
        <p:spPr>
          <a:xfrm>
            <a:off x="6183741" y="2935468"/>
            <a:ext cx="5817485" cy="332428"/>
          </a:xfrm>
          <a:prstGeom prst="rect">
            <a:avLst/>
          </a:prstGeom>
        </p:spPr>
      </p:pic>
      <p:pic>
        <p:nvPicPr>
          <p:cNvPr id="12" name="Grafik 11" descr="Ein Bild, das Text enthält.&#10;&#10;Automatisch generierte Beschreibung">
            <a:extLst>
              <a:ext uri="{FF2B5EF4-FFF2-40B4-BE49-F238E27FC236}">
                <a16:creationId xmlns:a16="http://schemas.microsoft.com/office/drawing/2014/main" id="{D080B3A9-6F25-4D8F-15E7-70F317941963}"/>
              </a:ext>
            </a:extLst>
          </p:cNvPr>
          <p:cNvPicPr>
            <a:picLocks noChangeAspect="1"/>
          </p:cNvPicPr>
          <p:nvPr/>
        </p:nvPicPr>
        <p:blipFill>
          <a:blip r:embed="rId6"/>
          <a:stretch>
            <a:fillRect/>
          </a:stretch>
        </p:blipFill>
        <p:spPr>
          <a:xfrm>
            <a:off x="6499708" y="3429000"/>
            <a:ext cx="5134309" cy="2584859"/>
          </a:xfrm>
          <a:prstGeom prst="rect">
            <a:avLst/>
          </a:prstGeom>
        </p:spPr>
      </p:pic>
      <p:pic>
        <p:nvPicPr>
          <p:cNvPr id="14" name="Grafik 13">
            <a:extLst>
              <a:ext uri="{FF2B5EF4-FFF2-40B4-BE49-F238E27FC236}">
                <a16:creationId xmlns:a16="http://schemas.microsoft.com/office/drawing/2014/main" id="{91E67D92-3DF3-A861-3897-8EC032B15240}"/>
              </a:ext>
            </a:extLst>
          </p:cNvPr>
          <p:cNvPicPr>
            <a:picLocks noChangeAspect="1"/>
          </p:cNvPicPr>
          <p:nvPr/>
        </p:nvPicPr>
        <p:blipFill>
          <a:blip r:embed="rId7"/>
          <a:stretch>
            <a:fillRect/>
          </a:stretch>
        </p:blipFill>
        <p:spPr>
          <a:xfrm>
            <a:off x="5732901" y="6176963"/>
            <a:ext cx="6268325" cy="466790"/>
          </a:xfrm>
          <a:prstGeom prst="rect">
            <a:avLst/>
          </a:prstGeom>
        </p:spPr>
      </p:pic>
      <p:cxnSp>
        <p:nvCxnSpPr>
          <p:cNvPr id="16" name="Gerade Verbindung mit Pfeil 15">
            <a:extLst>
              <a:ext uri="{FF2B5EF4-FFF2-40B4-BE49-F238E27FC236}">
                <a16:creationId xmlns:a16="http://schemas.microsoft.com/office/drawing/2014/main" id="{9EBC2DB3-3007-CB34-15DA-098C69F94906}"/>
              </a:ext>
            </a:extLst>
          </p:cNvPr>
          <p:cNvCxnSpPr>
            <a:cxnSpLocks/>
          </p:cNvCxnSpPr>
          <p:nvPr/>
        </p:nvCxnSpPr>
        <p:spPr>
          <a:xfrm>
            <a:off x="8852072" y="1620796"/>
            <a:ext cx="0" cy="166214"/>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8" name="Gerade Verbindung mit Pfeil 17">
            <a:extLst>
              <a:ext uri="{FF2B5EF4-FFF2-40B4-BE49-F238E27FC236}">
                <a16:creationId xmlns:a16="http://schemas.microsoft.com/office/drawing/2014/main" id="{8CD3104B-F092-86D9-1E46-292DC96100D2}"/>
              </a:ext>
            </a:extLst>
          </p:cNvPr>
          <p:cNvCxnSpPr>
            <a:cxnSpLocks/>
          </p:cNvCxnSpPr>
          <p:nvPr/>
        </p:nvCxnSpPr>
        <p:spPr>
          <a:xfrm>
            <a:off x="8867063" y="2769254"/>
            <a:ext cx="0" cy="166214"/>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19" name="Gerade Verbindung mit Pfeil 18">
            <a:extLst>
              <a:ext uri="{FF2B5EF4-FFF2-40B4-BE49-F238E27FC236}">
                <a16:creationId xmlns:a16="http://schemas.microsoft.com/office/drawing/2014/main" id="{3C74E444-E5F4-2001-18E8-434F22664651}"/>
              </a:ext>
            </a:extLst>
          </p:cNvPr>
          <p:cNvCxnSpPr>
            <a:cxnSpLocks/>
          </p:cNvCxnSpPr>
          <p:nvPr/>
        </p:nvCxnSpPr>
        <p:spPr>
          <a:xfrm>
            <a:off x="8867063" y="3227282"/>
            <a:ext cx="0" cy="166214"/>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cxnSp>
        <p:nvCxnSpPr>
          <p:cNvPr id="20" name="Gerade Verbindung mit Pfeil 19">
            <a:extLst>
              <a:ext uri="{FF2B5EF4-FFF2-40B4-BE49-F238E27FC236}">
                <a16:creationId xmlns:a16="http://schemas.microsoft.com/office/drawing/2014/main" id="{037AB1CB-9C4E-BB90-DABE-00AC2B623E36}"/>
              </a:ext>
            </a:extLst>
          </p:cNvPr>
          <p:cNvCxnSpPr>
            <a:cxnSpLocks/>
          </p:cNvCxnSpPr>
          <p:nvPr/>
        </p:nvCxnSpPr>
        <p:spPr>
          <a:xfrm>
            <a:off x="8867063" y="6013859"/>
            <a:ext cx="0" cy="166214"/>
          </a:xfrm>
          <a:prstGeom prst="straightConnector1">
            <a:avLst/>
          </a:prstGeom>
          <a:ln w="19050">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4544828"/>
            <a:ext cx="9673487" cy="132416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On the x-axis are the flight numbers and on the y-axis are the names of each launch site. The color indicates if the mission was successful or not (orange/blue).</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Grafik 5">
            <a:extLst>
              <a:ext uri="{FF2B5EF4-FFF2-40B4-BE49-F238E27FC236}">
                <a16:creationId xmlns:a16="http://schemas.microsoft.com/office/drawing/2014/main" id="{B7238CCD-EA1C-274D-A83E-5627FCE000A4}"/>
              </a:ext>
            </a:extLst>
          </p:cNvPr>
          <p:cNvPicPr>
            <a:picLocks noChangeAspect="1"/>
          </p:cNvPicPr>
          <p:nvPr/>
        </p:nvPicPr>
        <p:blipFill>
          <a:blip r:embed="rId3"/>
          <a:stretch>
            <a:fillRect/>
          </a:stretch>
        </p:blipFill>
        <p:spPr>
          <a:xfrm>
            <a:off x="864972" y="1851660"/>
            <a:ext cx="10810436" cy="2239420"/>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4663439"/>
            <a:ext cx="10294229" cy="1217905"/>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On the x-axis are the payload mass and on the y-axis are the names of each launch site. The color indicates if the mission was successful or not (orange/blue).</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Grafik 5">
            <a:extLst>
              <a:ext uri="{FF2B5EF4-FFF2-40B4-BE49-F238E27FC236}">
                <a16:creationId xmlns:a16="http://schemas.microsoft.com/office/drawing/2014/main" id="{47719FD4-4DCD-6D67-DB0A-49F8176B8B03}"/>
              </a:ext>
            </a:extLst>
          </p:cNvPr>
          <p:cNvPicPr>
            <a:picLocks noChangeAspect="1"/>
          </p:cNvPicPr>
          <p:nvPr/>
        </p:nvPicPr>
        <p:blipFill>
          <a:blip r:embed="rId3"/>
          <a:stretch>
            <a:fillRect/>
          </a:stretch>
        </p:blipFill>
        <p:spPr>
          <a:xfrm>
            <a:off x="599203" y="1692051"/>
            <a:ext cx="10858769" cy="2239420"/>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5431367"/>
            <a:ext cx="10232769" cy="142663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On the x-axis are the Orbits and on the y-axis you can see the average </a:t>
            </a:r>
            <a:r>
              <a:rPr lang="en-US" sz="2200" dirty="0" err="1">
                <a:solidFill>
                  <a:schemeClr val="accent3">
                    <a:lumMod val="25000"/>
                  </a:schemeClr>
                </a:solidFill>
                <a:latin typeface="Abadi" panose="020B0604020104020204" pitchFamily="34" charset="0"/>
              </a:rPr>
              <a:t>successrate</a:t>
            </a:r>
            <a:r>
              <a:rPr lang="en-US" sz="2200" dirty="0">
                <a:solidFill>
                  <a:schemeClr val="accent3">
                    <a:lumMod val="25000"/>
                  </a:schemeClr>
                </a:solidFill>
                <a:latin typeface="Abadi" panose="020B0604020104020204" pitchFamily="34" charset="0"/>
              </a:rPr>
              <a:t>.</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Grafik 5">
            <a:extLst>
              <a:ext uri="{FF2B5EF4-FFF2-40B4-BE49-F238E27FC236}">
                <a16:creationId xmlns:a16="http://schemas.microsoft.com/office/drawing/2014/main" id="{C12CBC7A-448C-AF96-E4BB-8BFFEEA7DD28}"/>
              </a:ext>
            </a:extLst>
          </p:cNvPr>
          <p:cNvPicPr>
            <a:picLocks noChangeAspect="1"/>
          </p:cNvPicPr>
          <p:nvPr/>
        </p:nvPicPr>
        <p:blipFill>
          <a:blip r:embed="rId3"/>
          <a:stretch>
            <a:fillRect/>
          </a:stretch>
        </p:blipFill>
        <p:spPr>
          <a:xfrm>
            <a:off x="3350788" y="1475612"/>
            <a:ext cx="5071213" cy="3906775"/>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4826832"/>
            <a:ext cx="9947956" cy="105451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On the x-axis are the flight numbers and on the y-axis are the different orbits. The color indicates if the mission was successful or not (orange/blue).</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10" name="Grafik 9">
            <a:extLst>
              <a:ext uri="{FF2B5EF4-FFF2-40B4-BE49-F238E27FC236}">
                <a16:creationId xmlns:a16="http://schemas.microsoft.com/office/drawing/2014/main" id="{83B7623E-D02B-672A-13B0-223FE62261B5}"/>
              </a:ext>
            </a:extLst>
          </p:cNvPr>
          <p:cNvPicPr>
            <a:picLocks noChangeAspect="1"/>
          </p:cNvPicPr>
          <p:nvPr/>
        </p:nvPicPr>
        <p:blipFill>
          <a:blip r:embed="rId3"/>
          <a:stretch>
            <a:fillRect/>
          </a:stretch>
        </p:blipFill>
        <p:spPr>
          <a:xfrm>
            <a:off x="1155527" y="2008994"/>
            <a:ext cx="9880946" cy="206467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88941" y="4577474"/>
            <a:ext cx="10277740" cy="1626772"/>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On the x-axis is the payload mass and on the y-axis are the different orbits. The color indicates if the mission was successful or not (orange/blue).</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Grafik 5">
            <a:extLst>
              <a:ext uri="{FF2B5EF4-FFF2-40B4-BE49-F238E27FC236}">
                <a16:creationId xmlns:a16="http://schemas.microsoft.com/office/drawing/2014/main" id="{B36F43E2-8E48-2B79-5802-FA7AD67D9737}"/>
              </a:ext>
            </a:extLst>
          </p:cNvPr>
          <p:cNvPicPr>
            <a:picLocks noChangeAspect="1"/>
          </p:cNvPicPr>
          <p:nvPr/>
        </p:nvPicPr>
        <p:blipFill>
          <a:blip r:embed="rId3"/>
          <a:stretch>
            <a:fillRect/>
          </a:stretch>
        </p:blipFill>
        <p:spPr>
          <a:xfrm>
            <a:off x="654494" y="1779082"/>
            <a:ext cx="10883012" cy="2306549"/>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34028" y="5027452"/>
            <a:ext cx="10515599" cy="1384296"/>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On the x-axis are the years and on the y-axis are the </a:t>
            </a:r>
            <a:r>
              <a:rPr lang="en-US" sz="2200" dirty="0" err="1">
                <a:solidFill>
                  <a:schemeClr val="accent3">
                    <a:lumMod val="25000"/>
                  </a:schemeClr>
                </a:solidFill>
                <a:latin typeface="Abadi" panose="020B0604020104020204" pitchFamily="34" charset="0"/>
              </a:rPr>
              <a:t>successrate</a:t>
            </a:r>
            <a:r>
              <a:rPr lang="en-US" sz="2200" dirty="0">
                <a:solidFill>
                  <a:schemeClr val="accent3">
                    <a:lumMod val="25000"/>
                  </a:schemeClr>
                </a:solidFill>
                <a:latin typeface="Abadi" panose="020B0604020104020204" pitchFamily="34" charset="0"/>
              </a:rPr>
              <a:t>. The blue line shows the average success for each year and the buffer shows the range of max and min.</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Grafik 5">
            <a:extLst>
              <a:ext uri="{FF2B5EF4-FFF2-40B4-BE49-F238E27FC236}">
                <a16:creationId xmlns:a16="http://schemas.microsoft.com/office/drawing/2014/main" id="{0CE141BA-E25B-597A-F648-14B851459CC0}"/>
              </a:ext>
            </a:extLst>
          </p:cNvPr>
          <p:cNvPicPr>
            <a:picLocks noChangeAspect="1"/>
          </p:cNvPicPr>
          <p:nvPr/>
        </p:nvPicPr>
        <p:blipFill>
          <a:blip r:embed="rId3"/>
          <a:stretch>
            <a:fillRect/>
          </a:stretch>
        </p:blipFill>
        <p:spPr>
          <a:xfrm>
            <a:off x="3996493" y="1352619"/>
            <a:ext cx="4199014" cy="3418792"/>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740165"/>
            <a:ext cx="9745589" cy="1436797"/>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Use “DISTINCT” to get all unique ls</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6" name="Grafik 5">
            <a:extLst>
              <a:ext uri="{FF2B5EF4-FFF2-40B4-BE49-F238E27FC236}">
                <a16:creationId xmlns:a16="http://schemas.microsoft.com/office/drawing/2014/main" id="{B2457FE8-2C3E-BACA-CB5A-5B7E34BAC626}"/>
              </a:ext>
            </a:extLst>
          </p:cNvPr>
          <p:cNvPicPr>
            <a:picLocks noChangeAspect="1"/>
          </p:cNvPicPr>
          <p:nvPr/>
        </p:nvPicPr>
        <p:blipFill>
          <a:blip r:embed="rId3"/>
          <a:stretch>
            <a:fillRect/>
          </a:stretch>
        </p:blipFill>
        <p:spPr>
          <a:xfrm>
            <a:off x="4197746" y="1365787"/>
            <a:ext cx="2890115" cy="2793779"/>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766872"/>
            <a:ext cx="9745589" cy="1410090"/>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Use “WHERE” statement to specify that ls have to start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Grafik 5" descr="Ein Bild, das Text, Monitor, schwarz, Bildschirm enthält.&#10;&#10;Automatisch generierte Beschreibung">
            <a:extLst>
              <a:ext uri="{FF2B5EF4-FFF2-40B4-BE49-F238E27FC236}">
                <a16:creationId xmlns:a16="http://schemas.microsoft.com/office/drawing/2014/main" id="{FAD1795B-FCBE-33FB-DC25-426DE9F7E8C6}"/>
              </a:ext>
            </a:extLst>
          </p:cNvPr>
          <p:cNvPicPr>
            <a:picLocks noChangeAspect="1"/>
          </p:cNvPicPr>
          <p:nvPr/>
        </p:nvPicPr>
        <p:blipFill>
          <a:blip r:embed="rId3"/>
          <a:stretch>
            <a:fillRect/>
          </a:stretch>
        </p:blipFill>
        <p:spPr>
          <a:xfrm>
            <a:off x="2333100" y="1585655"/>
            <a:ext cx="5759340" cy="2821347"/>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916773"/>
            <a:ext cx="9745589" cy="126018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dirty="0">
                <a:solidFill>
                  <a:schemeClr val="accent3">
                    <a:lumMod val="25000"/>
                  </a:schemeClr>
                </a:solidFill>
                <a:latin typeface="Abadi" panose="020B0604020104020204" pitchFamily="34" charset="0"/>
              </a:rPr>
              <a:t>Use simple “SUM” to calculate total payload</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Grafik 5" descr="Ein Bild, das Text enthält.&#10;&#10;Automatisch generierte Beschreibung">
            <a:extLst>
              <a:ext uri="{FF2B5EF4-FFF2-40B4-BE49-F238E27FC236}">
                <a16:creationId xmlns:a16="http://schemas.microsoft.com/office/drawing/2014/main" id="{CBC901E8-414D-CFE1-68D1-4A7515FDA271}"/>
              </a:ext>
            </a:extLst>
          </p:cNvPr>
          <p:cNvPicPr>
            <a:picLocks noChangeAspect="1"/>
          </p:cNvPicPr>
          <p:nvPr/>
        </p:nvPicPr>
        <p:blipFill>
          <a:blip r:embed="rId3"/>
          <a:stretch>
            <a:fillRect/>
          </a:stretch>
        </p:blipFill>
        <p:spPr>
          <a:xfrm>
            <a:off x="4002374" y="1941227"/>
            <a:ext cx="3331213" cy="2077330"/>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946753"/>
            <a:ext cx="9745589" cy="1230209"/>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dirty="0">
                <a:solidFill>
                  <a:schemeClr val="accent3">
                    <a:lumMod val="25000"/>
                  </a:schemeClr>
                </a:solidFill>
                <a:latin typeface="Abadi" panose="020B0604020104020204" pitchFamily="34" charset="0"/>
              </a:rPr>
              <a:t>Similar to task before, but use “AVG” instead of “SUM” and specify the </a:t>
            </a:r>
            <a:r>
              <a:rPr lang="en-US" sz="2200" dirty="0" err="1">
                <a:solidFill>
                  <a:schemeClr val="accent3">
                    <a:lumMod val="25000"/>
                  </a:schemeClr>
                </a:solidFill>
                <a:latin typeface="Abadi" panose="020B0604020104020204" pitchFamily="34" charset="0"/>
              </a:rPr>
              <a:t>boosterversion</a:t>
            </a:r>
            <a:r>
              <a:rPr lang="en-US" sz="2200" dirty="0">
                <a:solidFill>
                  <a:schemeClr val="accent3">
                    <a:lumMod val="25000"/>
                  </a:schemeClr>
                </a:solidFill>
                <a:latin typeface="Abadi" panose="020B0604020104020204" pitchFamily="34" charset="0"/>
              </a:rPr>
              <a:t> =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Grafik 5" descr="Ein Bild, das Text enthält.&#10;&#10;Automatisch generierte Beschreibung">
            <a:extLst>
              <a:ext uri="{FF2B5EF4-FFF2-40B4-BE49-F238E27FC236}">
                <a16:creationId xmlns:a16="http://schemas.microsoft.com/office/drawing/2014/main" id="{1438C5EB-DD4A-6D46-FC98-15A69D2669F2}"/>
              </a:ext>
            </a:extLst>
          </p:cNvPr>
          <p:cNvPicPr>
            <a:picLocks noChangeAspect="1"/>
          </p:cNvPicPr>
          <p:nvPr/>
        </p:nvPicPr>
        <p:blipFill>
          <a:blip r:embed="rId3"/>
          <a:stretch>
            <a:fillRect/>
          </a:stretch>
        </p:blipFill>
        <p:spPr>
          <a:xfrm>
            <a:off x="3981120" y="2263515"/>
            <a:ext cx="3526328" cy="1489380"/>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961743"/>
            <a:ext cx="9745589" cy="1215219"/>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As stated in hint, we can use “MIN” on dates to get the earliest date of successful landing</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Grafik 5" descr="Ein Bild, das Text enthält.&#10;&#10;Automatisch generierte Beschreibung">
            <a:extLst>
              <a:ext uri="{FF2B5EF4-FFF2-40B4-BE49-F238E27FC236}">
                <a16:creationId xmlns:a16="http://schemas.microsoft.com/office/drawing/2014/main" id="{A5E056A7-DC91-30F8-00AA-03053959095C}"/>
              </a:ext>
            </a:extLst>
          </p:cNvPr>
          <p:cNvPicPr>
            <a:picLocks noChangeAspect="1"/>
          </p:cNvPicPr>
          <p:nvPr/>
        </p:nvPicPr>
        <p:blipFill>
          <a:blip r:embed="rId3"/>
          <a:stretch>
            <a:fillRect/>
          </a:stretch>
        </p:blipFill>
        <p:spPr>
          <a:xfrm>
            <a:off x="3382322" y="2480940"/>
            <a:ext cx="4935428" cy="1502969"/>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691921"/>
            <a:ext cx="9745589" cy="1485042"/>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Just use “AND” in the “WHERE” statement to specify the correct range (4000&lt;x&lt;6000)</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Grafik 2" descr="Ein Bild, das Text, Anzeigetafel enthält.&#10;&#10;Automatisch generierte Beschreibung">
            <a:extLst>
              <a:ext uri="{FF2B5EF4-FFF2-40B4-BE49-F238E27FC236}">
                <a16:creationId xmlns:a16="http://schemas.microsoft.com/office/drawing/2014/main" id="{C0EF8DB9-91CB-71CD-8FC7-F9AB0890496A}"/>
              </a:ext>
            </a:extLst>
          </p:cNvPr>
          <p:cNvPicPr>
            <a:picLocks noChangeAspect="1"/>
          </p:cNvPicPr>
          <p:nvPr/>
        </p:nvPicPr>
        <p:blipFill>
          <a:blip r:embed="rId3"/>
          <a:stretch>
            <a:fillRect/>
          </a:stretch>
        </p:blipFill>
        <p:spPr>
          <a:xfrm>
            <a:off x="4302177" y="1494485"/>
            <a:ext cx="2522587" cy="2720437"/>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558978"/>
            <a:ext cx="4722369" cy="486823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Import data (API, Wikipedia)</a:t>
            </a:r>
          </a:p>
          <a:p>
            <a:pPr lvl="1">
              <a:lnSpc>
                <a:spcPct val="100000"/>
              </a:lnSpc>
              <a:spcBef>
                <a:spcPts val="1400"/>
              </a:spcBef>
            </a:pPr>
            <a:r>
              <a:rPr lang="en-US" sz="1800" dirty="0">
                <a:solidFill>
                  <a:schemeClr val="accent3">
                    <a:lumMod val="25000"/>
                  </a:schemeClr>
                </a:solidFill>
                <a:latin typeface="Abadi" panose="020B0604020104020204" pitchFamily="34" charset="0"/>
              </a:rPr>
              <a:t>Manipulate data (cleaning, wrangling)</a:t>
            </a:r>
          </a:p>
          <a:p>
            <a:pPr lvl="1">
              <a:lnSpc>
                <a:spcPct val="100000"/>
              </a:lnSpc>
              <a:spcBef>
                <a:spcPts val="1400"/>
              </a:spcBef>
            </a:pPr>
            <a:r>
              <a:rPr lang="en-US" sz="1800" dirty="0">
                <a:solidFill>
                  <a:schemeClr val="accent3">
                    <a:lumMod val="25000"/>
                  </a:schemeClr>
                </a:solidFill>
                <a:latin typeface="Abadi" panose="020B0604020104020204" pitchFamily="34" charset="0"/>
              </a:rPr>
              <a:t>Analyze data (SQL, </a:t>
            </a:r>
            <a:r>
              <a:rPr lang="en-US" sz="1800" dirty="0" err="1">
                <a:solidFill>
                  <a:schemeClr val="accent3">
                    <a:lumMod val="25000"/>
                  </a:schemeClr>
                </a:solidFill>
                <a:latin typeface="Abadi" panose="020B0604020104020204" pitchFamily="34" charset="0"/>
              </a:rPr>
              <a:t>Dash,Folium</a:t>
            </a:r>
            <a:r>
              <a:rPr lang="en-US" sz="1800" dirty="0">
                <a:solidFill>
                  <a:schemeClr val="accent3">
                    <a:lumMod val="25000"/>
                  </a:schemeClr>
                </a:solidFill>
                <a:latin typeface="Abadi" panose="020B0604020104020204" pitchFamily="34" charset="0"/>
              </a:rPr>
              <a:t>)</a:t>
            </a:r>
          </a:p>
          <a:p>
            <a:pPr lvl="1">
              <a:lnSpc>
                <a:spcPct val="100000"/>
              </a:lnSpc>
              <a:spcBef>
                <a:spcPts val="1400"/>
              </a:spcBef>
            </a:pPr>
            <a:r>
              <a:rPr lang="en-US" sz="1800" dirty="0">
                <a:solidFill>
                  <a:schemeClr val="accent3">
                    <a:lumMod val="25000"/>
                  </a:schemeClr>
                </a:solidFill>
                <a:latin typeface="Abadi" panose="020B0604020104020204" pitchFamily="34" charset="0"/>
              </a:rPr>
              <a:t>Predict data (ML)</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Dashboard</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Analysis</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Prediction via ML models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781861"/>
            <a:ext cx="9745589" cy="1395101"/>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dirty="0">
                <a:solidFill>
                  <a:schemeClr val="accent3">
                    <a:lumMod val="25000"/>
                  </a:schemeClr>
                </a:solidFill>
                <a:latin typeface="Abadi" panose="020B0604020104020204" pitchFamily="34" charset="0"/>
              </a:rPr>
              <a:t>We “COUNT” all successful/unsuccessful outcomes</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Grafik 5" descr="Ein Bild, das Text enthält.&#10;&#10;Automatisch generierte Beschreibung">
            <a:extLst>
              <a:ext uri="{FF2B5EF4-FFF2-40B4-BE49-F238E27FC236}">
                <a16:creationId xmlns:a16="http://schemas.microsoft.com/office/drawing/2014/main" id="{07A3BBCB-C964-AB0B-CF0F-F9D11594162C}"/>
              </a:ext>
            </a:extLst>
          </p:cNvPr>
          <p:cNvPicPr>
            <a:picLocks noChangeAspect="1"/>
          </p:cNvPicPr>
          <p:nvPr/>
        </p:nvPicPr>
        <p:blipFill>
          <a:blip r:embed="rId3"/>
          <a:stretch>
            <a:fillRect/>
          </a:stretch>
        </p:blipFill>
        <p:spPr>
          <a:xfrm>
            <a:off x="4597081" y="1742717"/>
            <a:ext cx="1851968" cy="967446"/>
          </a:xfrm>
          <a:prstGeom prst="rect">
            <a:avLst/>
          </a:prstGeom>
        </p:spPr>
      </p:pic>
      <p:pic>
        <p:nvPicPr>
          <p:cNvPr id="8" name="Grafik 7" descr="Ein Bild, das Text enthält.&#10;&#10;Automatisch generierte Beschreibung">
            <a:extLst>
              <a:ext uri="{FF2B5EF4-FFF2-40B4-BE49-F238E27FC236}">
                <a16:creationId xmlns:a16="http://schemas.microsoft.com/office/drawing/2014/main" id="{08CDAC7C-6F3E-4552-AFDA-CD4A3DD14F5A}"/>
              </a:ext>
            </a:extLst>
          </p:cNvPr>
          <p:cNvPicPr>
            <a:picLocks noChangeAspect="1"/>
          </p:cNvPicPr>
          <p:nvPr/>
        </p:nvPicPr>
        <p:blipFill>
          <a:blip r:embed="rId4"/>
          <a:stretch>
            <a:fillRect/>
          </a:stretch>
        </p:blipFill>
        <p:spPr>
          <a:xfrm>
            <a:off x="4597080" y="2619420"/>
            <a:ext cx="1851969" cy="873286"/>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5066675"/>
            <a:ext cx="9745589" cy="11102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We can use subquery to filter for the “MAX” payload mass</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Grafik 5">
            <a:extLst>
              <a:ext uri="{FF2B5EF4-FFF2-40B4-BE49-F238E27FC236}">
                <a16:creationId xmlns:a16="http://schemas.microsoft.com/office/drawing/2014/main" id="{51D10C4B-FEB5-766D-7166-2D05B9C46CB7}"/>
              </a:ext>
            </a:extLst>
          </p:cNvPr>
          <p:cNvPicPr>
            <a:picLocks noChangeAspect="1"/>
          </p:cNvPicPr>
          <p:nvPr/>
        </p:nvPicPr>
        <p:blipFill>
          <a:blip r:embed="rId3"/>
          <a:stretch>
            <a:fillRect/>
          </a:stretch>
        </p:blipFill>
        <p:spPr>
          <a:xfrm>
            <a:off x="4736993" y="1445838"/>
            <a:ext cx="2581635" cy="3486637"/>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721901"/>
            <a:ext cx="9745589" cy="1455061"/>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r>
              <a:rPr lang="en-US" sz="2200" dirty="0">
                <a:solidFill>
                  <a:schemeClr val="accent3">
                    <a:lumMod val="25000"/>
                  </a:schemeClr>
                </a:solidFill>
                <a:latin typeface="Abadi"/>
              </a:rPr>
              <a:t>Use “BETWEEN” to specify the range of dates we want to allow</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Grafik 5" descr="Ein Bild, das Text enthält.&#10;&#10;Automatisch generierte Beschreibung">
            <a:extLst>
              <a:ext uri="{FF2B5EF4-FFF2-40B4-BE49-F238E27FC236}">
                <a16:creationId xmlns:a16="http://schemas.microsoft.com/office/drawing/2014/main" id="{1D24ED76-9C32-B584-2A8E-F7EC25C80AB4}"/>
              </a:ext>
            </a:extLst>
          </p:cNvPr>
          <p:cNvPicPr>
            <a:picLocks noChangeAspect="1"/>
          </p:cNvPicPr>
          <p:nvPr/>
        </p:nvPicPr>
        <p:blipFill>
          <a:blip r:embed="rId3"/>
          <a:stretch>
            <a:fillRect/>
          </a:stretch>
        </p:blipFill>
        <p:spPr>
          <a:xfrm>
            <a:off x="4285997" y="2986025"/>
            <a:ext cx="3620005" cy="885949"/>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4467069"/>
            <a:ext cx="9745589" cy="1709894"/>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r>
              <a:rPr lang="en-US" sz="2200" dirty="0">
                <a:solidFill>
                  <a:schemeClr val="accent3">
                    <a:lumMod val="25000"/>
                  </a:schemeClr>
                </a:solidFill>
                <a:latin typeface="Abadi"/>
              </a:rPr>
              <a:t>Similar to task before but we also “GROUP BY” landing outcomes</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Grafik 5">
            <a:extLst>
              <a:ext uri="{FF2B5EF4-FFF2-40B4-BE49-F238E27FC236}">
                <a16:creationId xmlns:a16="http://schemas.microsoft.com/office/drawing/2014/main" id="{95210DA9-304C-40D7-7C49-D62BD47F7CE5}"/>
              </a:ext>
            </a:extLst>
          </p:cNvPr>
          <p:cNvPicPr>
            <a:picLocks noChangeAspect="1"/>
          </p:cNvPicPr>
          <p:nvPr/>
        </p:nvPicPr>
        <p:blipFill>
          <a:blip r:embed="rId3"/>
          <a:stretch>
            <a:fillRect/>
          </a:stretch>
        </p:blipFill>
        <p:spPr>
          <a:xfrm>
            <a:off x="4898941" y="1510382"/>
            <a:ext cx="2257740" cy="2534004"/>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400949"/>
            <a:ext cx="9745589" cy="776013"/>
          </a:xfrm>
          <a:prstGeom prst="rect">
            <a:avLst/>
          </a:prstGeom>
        </p:spPr>
        <p:txBody>
          <a:bodyPr lIns="91440" tIns="45720" rIns="91440" bIns="45720" anchor="t">
            <a:normAutofit fontScale="92500"/>
          </a:bodyPr>
          <a:lstStyle/>
          <a:p>
            <a:pPr marL="0" indent="0">
              <a:lnSpc>
                <a:spcPct val="100000"/>
              </a:lnSpc>
              <a:spcBef>
                <a:spcPts val="1400"/>
              </a:spcBef>
              <a:buNone/>
            </a:pPr>
            <a:r>
              <a:rPr lang="en-US" sz="2200" dirty="0">
                <a:solidFill>
                  <a:schemeClr val="accent3">
                    <a:lumMod val="25000"/>
                  </a:schemeClr>
                </a:solidFill>
                <a:latin typeface="Abadi"/>
              </a:rPr>
              <a:t>We can see that there are only two areas were the launch sites are located. One on the west- and one on the east coast. Launch sites are highlighted with marker</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Initial Map</a:t>
            </a:r>
          </a:p>
        </p:txBody>
      </p:sp>
      <p:pic>
        <p:nvPicPr>
          <p:cNvPr id="6" name="Grafik 5" descr="Ein Bild, das Karte enthält.&#10;&#10;Automatisch generierte Beschreibung">
            <a:extLst>
              <a:ext uri="{FF2B5EF4-FFF2-40B4-BE49-F238E27FC236}">
                <a16:creationId xmlns:a16="http://schemas.microsoft.com/office/drawing/2014/main" id="{100025BD-167C-7B26-E2CA-B3A616DD3498}"/>
              </a:ext>
            </a:extLst>
          </p:cNvPr>
          <p:cNvPicPr>
            <a:picLocks noChangeAspect="1"/>
          </p:cNvPicPr>
          <p:nvPr/>
        </p:nvPicPr>
        <p:blipFill>
          <a:blip r:embed="rId3"/>
          <a:stretch>
            <a:fillRect/>
          </a:stretch>
        </p:blipFill>
        <p:spPr>
          <a:xfrm>
            <a:off x="2842758" y="1457050"/>
            <a:ext cx="6093631" cy="3693650"/>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5306517"/>
            <a:ext cx="9745589" cy="870445"/>
          </a:xfrm>
          <a:prstGeom prst="rect">
            <a:avLst/>
          </a:prstGeom>
        </p:spPr>
        <p:txBody>
          <a:bodyPr lIns="91440" tIns="45720" rIns="91440" bIns="45720" anchor="t">
            <a:normAutofit fontScale="92500"/>
          </a:bodyPr>
          <a:lstStyle/>
          <a:p>
            <a:pPr>
              <a:lnSpc>
                <a:spcPct val="100000"/>
              </a:lnSpc>
              <a:spcBef>
                <a:spcPts val="1400"/>
              </a:spcBef>
            </a:pPr>
            <a:r>
              <a:rPr lang="en-US" sz="2200" dirty="0">
                <a:solidFill>
                  <a:schemeClr val="accent3">
                    <a:lumMod val="25000"/>
                  </a:schemeClr>
                </a:solidFill>
                <a:latin typeface="Abadi"/>
              </a:rPr>
              <a:t>In addition to the first map, we know can also see if the launch was successful or not. If we zoom in more we can see the different launch sites. We used marker cluster.</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Map with outcome representation</a:t>
            </a:r>
          </a:p>
        </p:txBody>
      </p:sp>
      <p:pic>
        <p:nvPicPr>
          <p:cNvPr id="4" name="Grafik 3" descr="Ein Bild, das Karte enthält.&#10;&#10;Automatisch generierte Beschreibung">
            <a:extLst>
              <a:ext uri="{FF2B5EF4-FFF2-40B4-BE49-F238E27FC236}">
                <a16:creationId xmlns:a16="http://schemas.microsoft.com/office/drawing/2014/main" id="{9E7A57D2-1F36-8AC2-A76C-BD622AE521F1}"/>
              </a:ext>
            </a:extLst>
          </p:cNvPr>
          <p:cNvPicPr>
            <a:picLocks noChangeAspect="1"/>
          </p:cNvPicPr>
          <p:nvPr/>
        </p:nvPicPr>
        <p:blipFill>
          <a:blip r:embed="rId3"/>
          <a:stretch>
            <a:fillRect/>
          </a:stretch>
        </p:blipFill>
        <p:spPr>
          <a:xfrm>
            <a:off x="770010" y="1300064"/>
            <a:ext cx="6335009" cy="3801005"/>
          </a:xfrm>
          <a:prstGeom prst="rect">
            <a:avLst/>
          </a:prstGeom>
        </p:spPr>
      </p:pic>
      <p:pic>
        <p:nvPicPr>
          <p:cNvPr id="7" name="Grafik 6" descr="Ein Bild, das Karte enthält.&#10;&#10;Automatisch generierte Beschreibung">
            <a:extLst>
              <a:ext uri="{FF2B5EF4-FFF2-40B4-BE49-F238E27FC236}">
                <a16:creationId xmlns:a16="http://schemas.microsoft.com/office/drawing/2014/main" id="{5596F8A5-8A9E-A2F4-E893-A2F1E7483DF7}"/>
              </a:ext>
            </a:extLst>
          </p:cNvPr>
          <p:cNvPicPr>
            <a:picLocks noChangeAspect="1"/>
          </p:cNvPicPr>
          <p:nvPr/>
        </p:nvPicPr>
        <p:blipFill>
          <a:blip r:embed="rId4"/>
          <a:stretch>
            <a:fillRect/>
          </a:stretch>
        </p:blipFill>
        <p:spPr>
          <a:xfrm>
            <a:off x="7231374" y="1806755"/>
            <a:ext cx="4460955" cy="2751368"/>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5380513"/>
            <a:ext cx="8597827" cy="1013788"/>
          </a:xfrm>
          <a:prstGeom prst="rect">
            <a:avLst/>
          </a:prstGeom>
        </p:spPr>
        <p:txBody>
          <a:bodyPr lIns="91440" tIns="45720" rIns="91440" bIns="45720" anchor="t">
            <a:normAutofit lnSpcReduction="10000"/>
          </a:bodyPr>
          <a:lstStyle/>
          <a:p>
            <a:pPr>
              <a:lnSpc>
                <a:spcPct val="100000"/>
              </a:lnSpc>
              <a:spcBef>
                <a:spcPts val="1400"/>
              </a:spcBef>
            </a:pPr>
            <a:r>
              <a:rPr lang="en-US" sz="2200" dirty="0">
                <a:solidFill>
                  <a:schemeClr val="accent3">
                    <a:lumMod val="25000"/>
                  </a:schemeClr>
                </a:solidFill>
                <a:latin typeface="Abadi"/>
              </a:rPr>
              <a:t>Now we can also see the distance to important points on the map. In this screenshot for example we see the distance from launch site to the closest railroad (1,31 KM).</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Map with distances</a:t>
            </a:r>
          </a:p>
        </p:txBody>
      </p:sp>
      <p:pic>
        <p:nvPicPr>
          <p:cNvPr id="4" name="Grafik 3">
            <a:extLst>
              <a:ext uri="{FF2B5EF4-FFF2-40B4-BE49-F238E27FC236}">
                <a16:creationId xmlns:a16="http://schemas.microsoft.com/office/drawing/2014/main" id="{8545E5E9-2820-26C3-2D8B-F7D497E1DDAD}"/>
              </a:ext>
            </a:extLst>
          </p:cNvPr>
          <p:cNvPicPr>
            <a:picLocks noChangeAspect="1"/>
          </p:cNvPicPr>
          <p:nvPr/>
        </p:nvPicPr>
        <p:blipFill>
          <a:blip r:embed="rId3"/>
          <a:stretch>
            <a:fillRect/>
          </a:stretch>
        </p:blipFill>
        <p:spPr>
          <a:xfrm>
            <a:off x="2980891" y="1604708"/>
            <a:ext cx="5443582" cy="3187908"/>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0"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err="1">
                <a:solidFill>
                  <a:srgbClr val="0B49CB"/>
                </a:solidFill>
                <a:latin typeface="Abadi"/>
              </a:rPr>
              <a:t>Piechart</a:t>
            </a:r>
            <a:r>
              <a:rPr lang="en-US" dirty="0">
                <a:solidFill>
                  <a:srgbClr val="0B49CB"/>
                </a:solidFill>
                <a:latin typeface="Abadi"/>
              </a:rPr>
              <a:t> launch success</a:t>
            </a:r>
          </a:p>
        </p:txBody>
      </p:sp>
      <p:pic>
        <p:nvPicPr>
          <p:cNvPr id="11" name="Grafik 10">
            <a:extLst>
              <a:ext uri="{FF2B5EF4-FFF2-40B4-BE49-F238E27FC236}">
                <a16:creationId xmlns:a16="http://schemas.microsoft.com/office/drawing/2014/main" id="{9DC12362-32B5-BD5B-E97F-C03491EDF4B3}"/>
              </a:ext>
            </a:extLst>
          </p:cNvPr>
          <p:cNvPicPr>
            <a:picLocks noChangeAspect="1"/>
          </p:cNvPicPr>
          <p:nvPr/>
        </p:nvPicPr>
        <p:blipFill rotWithShape="1">
          <a:blip r:embed="rId3"/>
          <a:srcRect l="1545" r="22057" b="7332"/>
          <a:stretch/>
        </p:blipFill>
        <p:spPr>
          <a:xfrm>
            <a:off x="2293495" y="1612039"/>
            <a:ext cx="5546361" cy="3166075"/>
          </a:xfrm>
          <a:prstGeom prst="rect">
            <a:avLst/>
          </a:prstGeom>
        </p:spPr>
      </p:pic>
      <p:sp>
        <p:nvSpPr>
          <p:cNvPr id="12" name="Textfeld 11">
            <a:extLst>
              <a:ext uri="{FF2B5EF4-FFF2-40B4-BE49-F238E27FC236}">
                <a16:creationId xmlns:a16="http://schemas.microsoft.com/office/drawing/2014/main" id="{D0365AF0-5D45-66C4-7D70-6BD043C9F116}"/>
              </a:ext>
            </a:extLst>
          </p:cNvPr>
          <p:cNvSpPr txBox="1"/>
          <p:nvPr/>
        </p:nvSpPr>
        <p:spPr>
          <a:xfrm>
            <a:off x="2053652" y="5426439"/>
            <a:ext cx="7270230" cy="646331"/>
          </a:xfrm>
          <a:prstGeom prst="rect">
            <a:avLst/>
          </a:prstGeom>
          <a:noFill/>
        </p:spPr>
        <p:txBody>
          <a:bodyPr wrap="square" rtlCol="0">
            <a:spAutoFit/>
          </a:bodyPr>
          <a:lstStyle/>
          <a:p>
            <a:r>
              <a:rPr lang="de-DE" dirty="0" err="1"/>
              <a:t>We</a:t>
            </a:r>
            <a:r>
              <a:rPr lang="de-DE" dirty="0"/>
              <a:t> </a:t>
            </a:r>
            <a:r>
              <a:rPr lang="de-DE" dirty="0" err="1"/>
              <a:t>can</a:t>
            </a:r>
            <a:r>
              <a:rPr lang="de-DE" dirty="0"/>
              <a:t> </a:t>
            </a:r>
            <a:r>
              <a:rPr lang="de-DE" dirty="0" err="1"/>
              <a:t>see</a:t>
            </a:r>
            <a:r>
              <a:rPr lang="de-DE" dirty="0"/>
              <a:t> </a:t>
            </a:r>
            <a:r>
              <a:rPr lang="de-DE" dirty="0" err="1"/>
              <a:t>the</a:t>
            </a:r>
            <a:r>
              <a:rPr lang="de-DE" dirty="0"/>
              <a:t> </a:t>
            </a:r>
            <a:r>
              <a:rPr lang="de-DE" dirty="0" err="1"/>
              <a:t>which</a:t>
            </a:r>
            <a:r>
              <a:rPr lang="de-DE" dirty="0"/>
              <a:t> launch </a:t>
            </a:r>
            <a:r>
              <a:rPr lang="de-DE" dirty="0" err="1"/>
              <a:t>site</a:t>
            </a:r>
            <a:r>
              <a:rPr lang="de-DE" dirty="0"/>
              <a:t> </a:t>
            </a:r>
            <a:r>
              <a:rPr lang="de-DE" dirty="0" err="1"/>
              <a:t>had</a:t>
            </a:r>
            <a:r>
              <a:rPr lang="de-DE" dirty="0"/>
              <a:t> </a:t>
            </a:r>
            <a:r>
              <a:rPr lang="de-DE" dirty="0" err="1"/>
              <a:t>the</a:t>
            </a:r>
            <a:r>
              <a:rPr lang="de-DE" dirty="0"/>
              <a:t> </a:t>
            </a:r>
            <a:r>
              <a:rPr lang="de-DE" dirty="0" err="1"/>
              <a:t>most</a:t>
            </a:r>
            <a:r>
              <a:rPr lang="de-DE" dirty="0"/>
              <a:t> </a:t>
            </a:r>
            <a:r>
              <a:rPr lang="de-DE" dirty="0" err="1"/>
              <a:t>successfull</a:t>
            </a:r>
            <a:r>
              <a:rPr lang="de-DE" dirty="0"/>
              <a:t> </a:t>
            </a:r>
            <a:r>
              <a:rPr lang="de-DE" dirty="0" err="1"/>
              <a:t>launches</a:t>
            </a:r>
            <a:r>
              <a:rPr lang="de-DE" dirty="0"/>
              <a:t>. </a:t>
            </a:r>
            <a:r>
              <a:rPr lang="de-DE" dirty="0" err="1"/>
              <a:t>It</a:t>
            </a:r>
            <a:r>
              <a:rPr lang="de-DE" dirty="0"/>
              <a:t> </a:t>
            </a:r>
            <a:r>
              <a:rPr lang="de-DE" dirty="0" err="1"/>
              <a:t>is</a:t>
            </a:r>
            <a:r>
              <a:rPr lang="de-DE" dirty="0"/>
              <a:t> easy </a:t>
            </a:r>
            <a:r>
              <a:rPr lang="de-DE" dirty="0" err="1"/>
              <a:t>to</a:t>
            </a:r>
            <a:r>
              <a:rPr lang="de-DE" dirty="0"/>
              <a:t> </a:t>
            </a:r>
            <a:r>
              <a:rPr lang="de-DE" dirty="0" err="1"/>
              <a:t>see</a:t>
            </a:r>
            <a:r>
              <a:rPr lang="de-DE" dirty="0"/>
              <a:t> </a:t>
            </a:r>
            <a:r>
              <a:rPr lang="de-DE" dirty="0" err="1"/>
              <a:t>that</a:t>
            </a:r>
            <a:r>
              <a:rPr lang="de-DE" dirty="0"/>
              <a:t> KSC </a:t>
            </a:r>
            <a:r>
              <a:rPr lang="de-DE" dirty="0" err="1"/>
              <a:t>performed</a:t>
            </a:r>
            <a:r>
              <a:rPr lang="de-DE" dirty="0"/>
              <a:t> </a:t>
            </a:r>
            <a:r>
              <a:rPr lang="de-DE" dirty="0" err="1"/>
              <a:t>the</a:t>
            </a:r>
            <a:r>
              <a:rPr lang="de-DE" dirty="0"/>
              <a:t> </a:t>
            </a:r>
            <a:r>
              <a:rPr lang="de-DE" dirty="0" err="1"/>
              <a:t>best</a:t>
            </a:r>
            <a:endParaRPr lang="de-DE" dirty="0"/>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2521402"/>
            <a:ext cx="9609369" cy="366953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lvl="1">
              <a:spcBef>
                <a:spcPts val="1400"/>
              </a:spcBef>
            </a:pPr>
            <a:r>
              <a:rPr lang="en-US" sz="1800" dirty="0">
                <a:solidFill>
                  <a:schemeClr val="accent3">
                    <a:lumMod val="25000"/>
                  </a:schemeClr>
                </a:solidFill>
                <a:latin typeface="Abadi" panose="020B0604020104020204" pitchFamily="34" charset="0"/>
              </a:rPr>
              <a:t>SpaceX wants to revolutionize space expeditions. They try to achieve that, by reusing rockets after the launch. In theory with this way it is possible to cut 100 million dollar from the total cost.</a:t>
            </a:r>
            <a:br>
              <a:rPr lang="en-US" sz="1800" dirty="0">
                <a:solidFill>
                  <a:schemeClr val="accent3">
                    <a:lumMod val="25000"/>
                  </a:schemeClr>
                </a:solidFill>
                <a:latin typeface="Abadi" panose="020B0604020104020204" pitchFamily="34" charset="0"/>
              </a:rPr>
            </a:br>
            <a:r>
              <a:rPr lang="en-US" sz="1800" dirty="0">
                <a:solidFill>
                  <a:schemeClr val="accent3">
                    <a:lumMod val="25000"/>
                  </a:schemeClr>
                </a:solidFill>
                <a:latin typeface="Abadi" panose="020B0604020104020204" pitchFamily="34" charset="0"/>
              </a:rPr>
              <a:t>We want to get a better look at this project, crunch some numbers and find out how viable this approach is and will be. </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pPr>
            <a:r>
              <a:rPr lang="en-US" sz="1800" dirty="0">
                <a:solidFill>
                  <a:schemeClr val="accent3">
                    <a:lumMod val="25000"/>
                  </a:schemeClr>
                </a:solidFill>
                <a:latin typeface="Abadi" panose="020B0604020104020204" pitchFamily="34" charset="0"/>
              </a:rPr>
              <a:t>Predict successful return of rockets</a:t>
            </a:r>
          </a:p>
          <a:p>
            <a:pPr lvl="1">
              <a:spcBef>
                <a:spcPts val="1400"/>
              </a:spcBef>
            </a:pPr>
            <a:r>
              <a:rPr lang="en-US" sz="1800" dirty="0">
                <a:solidFill>
                  <a:schemeClr val="accent3">
                    <a:lumMod val="25000"/>
                  </a:schemeClr>
                </a:solidFill>
                <a:latin typeface="Abadi" panose="020B0604020104020204" pitchFamily="34" charset="0"/>
              </a:rPr>
              <a:t>Understand variables that impact that result</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5543845"/>
            <a:ext cx="9828036" cy="656656"/>
          </a:xfrm>
          <a:prstGeom prst="rect">
            <a:avLst/>
          </a:prstGeom>
        </p:spPr>
        <p:txBody>
          <a:bodyPr vert="horz" lIns="91440" tIns="45720" rIns="91440" bIns="45720" rtlCol="0" anchor="t">
            <a:normAutofit fontScale="92500" lnSpcReduction="1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In the plot we can see that the TREE and the SVM models are the best performing models (0.8888)</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3" name="Grafik 2">
            <a:extLst>
              <a:ext uri="{FF2B5EF4-FFF2-40B4-BE49-F238E27FC236}">
                <a16:creationId xmlns:a16="http://schemas.microsoft.com/office/drawing/2014/main" id="{049351AC-83BC-6A25-5797-FB0A585C2272}"/>
              </a:ext>
            </a:extLst>
          </p:cNvPr>
          <p:cNvPicPr>
            <a:picLocks noChangeAspect="1"/>
          </p:cNvPicPr>
          <p:nvPr/>
        </p:nvPicPr>
        <p:blipFill>
          <a:blip r:embed="rId3"/>
          <a:stretch>
            <a:fillRect/>
          </a:stretch>
        </p:blipFill>
        <p:spPr>
          <a:xfrm>
            <a:off x="3419102" y="1314155"/>
            <a:ext cx="4945410" cy="3907050"/>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4886792"/>
            <a:ext cx="9477960" cy="982195"/>
          </a:xfrm>
          <a:prstGeom prst="rect">
            <a:avLst/>
          </a:prstGeom>
        </p:spPr>
        <p:txBody>
          <a:bodyPr>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take a look at the confusion matrix of the best performing model (SVM). The matrix shows how many labels are correctly predicted (land vs. not landed)</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Grafik 2">
            <a:extLst>
              <a:ext uri="{FF2B5EF4-FFF2-40B4-BE49-F238E27FC236}">
                <a16:creationId xmlns:a16="http://schemas.microsoft.com/office/drawing/2014/main" id="{ED288492-8333-A5D9-A93B-D4B661A49B6F}"/>
              </a:ext>
            </a:extLst>
          </p:cNvPr>
          <p:cNvPicPr>
            <a:picLocks noChangeAspect="1"/>
          </p:cNvPicPr>
          <p:nvPr/>
        </p:nvPicPr>
        <p:blipFill>
          <a:blip r:embed="rId3"/>
          <a:stretch>
            <a:fillRect/>
          </a:stretch>
        </p:blipFill>
        <p:spPr>
          <a:xfrm>
            <a:off x="3638207" y="1371518"/>
            <a:ext cx="3859873" cy="3358688"/>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managed to get a better understanding of the data and put it into a from (folium, …) that other people can understand as well.</a:t>
            </a:r>
          </a:p>
          <a:p>
            <a:pPr>
              <a:lnSpc>
                <a:spcPct val="100000"/>
              </a:lnSpc>
              <a:spcBef>
                <a:spcPts val="1400"/>
              </a:spcBef>
            </a:pPr>
            <a:r>
              <a:rPr lang="en-US" sz="2200" dirty="0">
                <a:solidFill>
                  <a:schemeClr val="accent3">
                    <a:lumMod val="25000"/>
                  </a:schemeClr>
                </a:solidFill>
                <a:latin typeface="Abadi" panose="020B0604020104020204" pitchFamily="34" charset="0"/>
              </a:rPr>
              <a:t>Our models to predict the outcome performed well, but we should keep in mind that the data was very small.</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Split in two parts:</a:t>
            </a:r>
          </a:p>
          <a:p>
            <a:pPr lvl="2">
              <a:lnSpc>
                <a:spcPct val="120000"/>
              </a:lnSpc>
              <a:spcBef>
                <a:spcPts val="1400"/>
              </a:spcBef>
            </a:pPr>
            <a:r>
              <a:rPr lang="en-US" sz="7200" dirty="0">
                <a:solidFill>
                  <a:schemeClr val="bg2">
                    <a:lumMod val="50000"/>
                  </a:schemeClr>
                </a:solidFill>
                <a:latin typeface="Abadi"/>
              </a:rPr>
              <a:t>SpaceX API: SpaceX provides data about all their launches. Request data from API.</a:t>
            </a:r>
          </a:p>
          <a:p>
            <a:pPr lvl="2">
              <a:lnSpc>
                <a:spcPct val="120000"/>
              </a:lnSpc>
              <a:spcBef>
                <a:spcPts val="1400"/>
              </a:spcBef>
            </a:pPr>
            <a:r>
              <a:rPr lang="en-US" sz="7200" dirty="0">
                <a:solidFill>
                  <a:schemeClr val="bg2">
                    <a:lumMod val="50000"/>
                  </a:schemeClr>
                </a:solidFill>
                <a:latin typeface="Abadi"/>
              </a:rPr>
              <a:t>Wikipedia: Holds additional information about Falcon9. Web scrap website.</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Standard cleaning of data (</a:t>
            </a:r>
            <a:r>
              <a:rPr lang="en-US" sz="7600" dirty="0" err="1">
                <a:solidFill>
                  <a:schemeClr val="bg2">
                    <a:lumMod val="50000"/>
                  </a:schemeClr>
                </a:solidFill>
                <a:latin typeface="Abadi"/>
              </a:rPr>
              <a:t>NaN</a:t>
            </a:r>
            <a:r>
              <a:rPr lang="en-US" sz="7600" dirty="0">
                <a:solidFill>
                  <a:schemeClr val="bg2">
                    <a:lumMod val="50000"/>
                  </a:schemeClr>
                </a:solidFill>
                <a:latin typeface="Abadi"/>
              </a:rPr>
              <a:t>, …) and one-hot encoding for prediction</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err="1">
                <a:solidFill>
                  <a:schemeClr val="bg2">
                    <a:lumMod val="50000"/>
                  </a:schemeClr>
                </a:solidFill>
                <a:latin typeface="Abadi"/>
              </a:rPr>
              <a:t>Sklearn</a:t>
            </a:r>
            <a:r>
              <a:rPr lang="en-US" sz="7600" dirty="0">
                <a:solidFill>
                  <a:schemeClr val="bg2">
                    <a:lumMod val="50000"/>
                  </a:schemeClr>
                </a:solidFill>
                <a:latin typeface="Abadi"/>
              </a:rPr>
              <a:t> package: We build KNN, SVM, DT and LR and compare accuracy</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SpaceX API</a:t>
            </a:r>
          </a:p>
          <a:p>
            <a:pPr lvl="1">
              <a:lnSpc>
                <a:spcPct val="100000"/>
              </a:lnSpc>
              <a:spcBef>
                <a:spcPts val="1400"/>
              </a:spcBef>
            </a:pPr>
            <a:r>
              <a:rPr lang="en-US" sz="1800" dirty="0">
                <a:solidFill>
                  <a:schemeClr val="accent3">
                    <a:lumMod val="25000"/>
                  </a:schemeClr>
                </a:solidFill>
                <a:latin typeface="Abadi" panose="020B0604020104020204" pitchFamily="34" charset="0"/>
              </a:rPr>
              <a:t>We send a get request to the SpaceX API. </a:t>
            </a:r>
          </a:p>
          <a:p>
            <a:pPr lvl="1">
              <a:lnSpc>
                <a:spcPct val="100000"/>
              </a:lnSpc>
              <a:spcBef>
                <a:spcPts val="1400"/>
              </a:spcBef>
            </a:pPr>
            <a:r>
              <a:rPr lang="en-US" sz="1800" dirty="0">
                <a:solidFill>
                  <a:schemeClr val="accent3">
                    <a:lumMod val="25000"/>
                  </a:schemeClr>
                </a:solidFill>
                <a:latin typeface="Abadi" panose="020B0604020104020204" pitchFamily="34" charset="0"/>
              </a:rPr>
              <a:t>In return we get a </a:t>
            </a:r>
            <a:r>
              <a:rPr lang="en-US" sz="1800" dirty="0" err="1">
                <a:solidFill>
                  <a:schemeClr val="accent3">
                    <a:lumMod val="25000"/>
                  </a:schemeClr>
                </a:solidFill>
                <a:latin typeface="Abadi" panose="020B0604020104020204" pitchFamily="34" charset="0"/>
              </a:rPr>
              <a:t>json</a:t>
            </a:r>
            <a:r>
              <a:rPr lang="en-US" sz="1800" dirty="0">
                <a:solidFill>
                  <a:schemeClr val="accent3">
                    <a:lumMod val="25000"/>
                  </a:schemeClr>
                </a:solidFill>
                <a:latin typeface="Abadi" panose="020B0604020104020204" pitchFamily="34" charset="0"/>
              </a:rPr>
              <a:t> file containing all the relevant data.</a:t>
            </a:r>
          </a:p>
          <a:p>
            <a:pPr lvl="1">
              <a:lnSpc>
                <a:spcPct val="100000"/>
              </a:lnSpc>
              <a:spcBef>
                <a:spcPts val="1400"/>
              </a:spcBef>
            </a:pPr>
            <a:r>
              <a:rPr lang="en-US" sz="1800" dirty="0">
                <a:solidFill>
                  <a:schemeClr val="accent3">
                    <a:lumMod val="25000"/>
                  </a:schemeClr>
                </a:solidFill>
                <a:latin typeface="Abadi" panose="020B0604020104020204" pitchFamily="34" charset="0"/>
              </a:rPr>
              <a:t>We transform data to useful </a:t>
            </a:r>
            <a:r>
              <a:rPr lang="en-US" sz="1800" dirty="0" err="1">
                <a:solidFill>
                  <a:schemeClr val="accent3">
                    <a:lumMod val="25000"/>
                  </a:schemeClr>
                </a:solidFill>
                <a:latin typeface="Abadi" panose="020B0604020104020204" pitchFamily="34" charset="0"/>
              </a:rPr>
              <a:t>fromat</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Web Scraping</a:t>
            </a:r>
          </a:p>
          <a:p>
            <a:pPr lvl="1">
              <a:lnSpc>
                <a:spcPct val="100000"/>
              </a:lnSpc>
              <a:spcBef>
                <a:spcPts val="1400"/>
              </a:spcBef>
            </a:pPr>
            <a:r>
              <a:rPr lang="en-US" sz="1800" dirty="0">
                <a:solidFill>
                  <a:schemeClr val="accent3">
                    <a:lumMod val="25000"/>
                  </a:schemeClr>
                </a:solidFill>
                <a:latin typeface="Abadi" panose="020B0604020104020204" pitchFamily="34" charset="0"/>
              </a:rPr>
              <a:t>Web scraping is done by getting a http response from the website (Wikipedia). </a:t>
            </a:r>
          </a:p>
          <a:p>
            <a:pPr lvl="1">
              <a:lnSpc>
                <a:spcPct val="100000"/>
              </a:lnSpc>
              <a:spcBef>
                <a:spcPts val="1400"/>
              </a:spcBef>
            </a:pPr>
            <a:r>
              <a:rPr lang="en-US" sz="1800" dirty="0">
                <a:solidFill>
                  <a:schemeClr val="accent3">
                    <a:lumMod val="25000"/>
                  </a:schemeClr>
                </a:solidFill>
                <a:latin typeface="Abadi" panose="020B0604020104020204" pitchFamily="34" charset="0"/>
              </a:rPr>
              <a:t>We then parse that response and transform it to a useful format.</a:t>
            </a:r>
          </a:p>
          <a:p>
            <a:pPr lvl="1">
              <a:lnSpc>
                <a:spcPct val="100000"/>
              </a:lnSpc>
              <a:spcBef>
                <a:spcPts val="1400"/>
              </a:spcBef>
            </a:pPr>
            <a:endParaRPr lang="en-US" sz="1800" dirty="0">
              <a:solidFill>
                <a:schemeClr val="accent3">
                  <a:lumMod val="25000"/>
                </a:schemeClr>
              </a:solidFill>
              <a:latin typeface="Abadi" panose="020B0604020104020204" pitchFamily="34" charset="0"/>
            </a:endParaRPr>
          </a:p>
          <a:p>
            <a:pPr marL="457200" lvl="1" indent="0">
              <a:lnSpc>
                <a:spcPct val="100000"/>
              </a:lnSpc>
              <a:spcBef>
                <a:spcPts val="1400"/>
              </a:spcBef>
              <a:buNone/>
            </a:pPr>
            <a:r>
              <a:rPr lang="en-US" sz="1800" dirty="0">
                <a:solidFill>
                  <a:schemeClr val="accent3">
                    <a:lumMod val="25000"/>
                  </a:schemeClr>
                </a:solidFill>
                <a:latin typeface="Abadi" panose="020B0604020104020204" pitchFamily="34" charset="0"/>
              </a:rPr>
              <a:t>https://github.com/linushen/coursera_final_cap/blob/main/Collection_API.ipynb</a:t>
            </a: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Request API: send request to API</a:t>
            </a:r>
          </a:p>
          <a:p>
            <a:pPr>
              <a:lnSpc>
                <a:spcPct val="100000"/>
              </a:lnSpc>
              <a:spcBef>
                <a:spcPts val="1400"/>
              </a:spcBef>
            </a:pPr>
            <a:r>
              <a:rPr lang="en-US" sz="2200" dirty="0">
                <a:solidFill>
                  <a:schemeClr val="accent3">
                    <a:lumMod val="25000"/>
                  </a:schemeClr>
                </a:solidFill>
                <a:latin typeface="Abadi" panose="020B0604020104020204" pitchFamily="34" charset="0"/>
              </a:rPr>
              <a:t>Normalize: transform data to </a:t>
            </a:r>
            <a:r>
              <a:rPr lang="en-US" sz="2200" dirty="0" err="1">
                <a:solidFill>
                  <a:schemeClr val="accent3">
                    <a:lumMod val="25000"/>
                  </a:schemeClr>
                </a:solidFill>
                <a:latin typeface="Abadi" panose="020B0604020104020204" pitchFamily="34" charset="0"/>
              </a:rPr>
              <a:t>json</a:t>
            </a:r>
            <a:r>
              <a:rPr lang="en-US" sz="2200" dirty="0">
                <a:solidFill>
                  <a:schemeClr val="accent3">
                    <a:lumMod val="25000"/>
                  </a:schemeClr>
                </a:solidFill>
                <a:latin typeface="Abadi" panose="020B0604020104020204" pitchFamily="34" charset="0"/>
              </a:rPr>
              <a:t> format</a:t>
            </a:r>
          </a:p>
          <a:p>
            <a:pPr>
              <a:lnSpc>
                <a:spcPct val="100000"/>
              </a:lnSpc>
              <a:spcBef>
                <a:spcPts val="1400"/>
              </a:spcBef>
            </a:pPr>
            <a:r>
              <a:rPr lang="en-US" sz="2200" dirty="0">
                <a:solidFill>
                  <a:schemeClr val="accent3">
                    <a:lumMod val="25000"/>
                  </a:schemeClr>
                </a:solidFill>
                <a:latin typeface="Abadi" panose="020B0604020104020204" pitchFamily="34" charset="0"/>
              </a:rPr>
              <a:t>Restrict data: choose parts of data that we want to analyze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cxnSp>
        <p:nvCxnSpPr>
          <p:cNvPr id="13" name="Gerade Verbindung mit Pfeil 12">
            <a:extLst>
              <a:ext uri="{FF2B5EF4-FFF2-40B4-BE49-F238E27FC236}">
                <a16:creationId xmlns:a16="http://schemas.microsoft.com/office/drawing/2014/main" id="{8BEFC839-BB0E-E177-9ACA-BAF6565C82E9}"/>
              </a:ext>
            </a:extLst>
          </p:cNvPr>
          <p:cNvCxnSpPr/>
          <p:nvPr/>
        </p:nvCxnSpPr>
        <p:spPr>
          <a:xfrm>
            <a:off x="8699358" y="2510627"/>
            <a:ext cx="0" cy="244604"/>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4" name="Gerade Verbindung mit Pfeil 13">
            <a:extLst>
              <a:ext uri="{FF2B5EF4-FFF2-40B4-BE49-F238E27FC236}">
                <a16:creationId xmlns:a16="http://schemas.microsoft.com/office/drawing/2014/main" id="{D752CABD-28C1-462F-6A65-3BC1065E9CDF}"/>
              </a:ext>
            </a:extLst>
          </p:cNvPr>
          <p:cNvCxnSpPr/>
          <p:nvPr/>
        </p:nvCxnSpPr>
        <p:spPr>
          <a:xfrm>
            <a:off x="8714770" y="3913187"/>
            <a:ext cx="0" cy="244604"/>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pic>
        <p:nvPicPr>
          <p:cNvPr id="5" name="Grafik 4" descr="Ein Bild, das Text enthält.&#10;&#10;Automatisch generierte Beschreibung">
            <a:extLst>
              <a:ext uri="{FF2B5EF4-FFF2-40B4-BE49-F238E27FC236}">
                <a16:creationId xmlns:a16="http://schemas.microsoft.com/office/drawing/2014/main" id="{67B6F63F-9A3D-55AE-E50E-96399E6218DF}"/>
              </a:ext>
            </a:extLst>
          </p:cNvPr>
          <p:cNvPicPr>
            <a:picLocks noChangeAspect="1"/>
          </p:cNvPicPr>
          <p:nvPr/>
        </p:nvPicPr>
        <p:blipFill>
          <a:blip r:embed="rId3"/>
          <a:stretch>
            <a:fillRect/>
          </a:stretch>
        </p:blipFill>
        <p:spPr>
          <a:xfrm>
            <a:off x="5984830" y="1385959"/>
            <a:ext cx="5418082" cy="1100669"/>
          </a:xfrm>
          <a:prstGeom prst="rect">
            <a:avLst/>
          </a:prstGeom>
        </p:spPr>
      </p:pic>
      <p:pic>
        <p:nvPicPr>
          <p:cNvPr id="10" name="Grafik 9" descr="Ein Bild, das Text enthält.&#10;&#10;Automatisch generierte Beschreibung">
            <a:extLst>
              <a:ext uri="{FF2B5EF4-FFF2-40B4-BE49-F238E27FC236}">
                <a16:creationId xmlns:a16="http://schemas.microsoft.com/office/drawing/2014/main" id="{9B70A128-2D55-AFA8-24A1-28DBCDED89FB}"/>
              </a:ext>
            </a:extLst>
          </p:cNvPr>
          <p:cNvPicPr>
            <a:picLocks noChangeAspect="1"/>
          </p:cNvPicPr>
          <p:nvPr/>
        </p:nvPicPr>
        <p:blipFill>
          <a:blip r:embed="rId4"/>
          <a:stretch>
            <a:fillRect/>
          </a:stretch>
        </p:blipFill>
        <p:spPr>
          <a:xfrm>
            <a:off x="5984830" y="2755231"/>
            <a:ext cx="5163150" cy="1041493"/>
          </a:xfrm>
          <a:prstGeom prst="rect">
            <a:avLst/>
          </a:prstGeom>
        </p:spPr>
      </p:pic>
      <p:pic>
        <p:nvPicPr>
          <p:cNvPr id="15" name="Grafik 14" descr="Ein Bild, das Text, Monitor, Bildschirm, Screenshot enthält.&#10;&#10;Automatisch generierte Beschreibung">
            <a:extLst>
              <a:ext uri="{FF2B5EF4-FFF2-40B4-BE49-F238E27FC236}">
                <a16:creationId xmlns:a16="http://schemas.microsoft.com/office/drawing/2014/main" id="{36A93863-F38C-0950-4C8E-AD8165592A41}"/>
              </a:ext>
            </a:extLst>
          </p:cNvPr>
          <p:cNvPicPr>
            <a:picLocks noChangeAspect="1"/>
          </p:cNvPicPr>
          <p:nvPr/>
        </p:nvPicPr>
        <p:blipFill>
          <a:blip r:embed="rId5"/>
          <a:stretch>
            <a:fillRect/>
          </a:stretch>
        </p:blipFill>
        <p:spPr>
          <a:xfrm>
            <a:off x="6357647" y="4157791"/>
            <a:ext cx="4417516" cy="2300395"/>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Request: Send request to website. Returns https response</a:t>
            </a:r>
          </a:p>
          <a:p>
            <a:pPr>
              <a:lnSpc>
                <a:spcPct val="100000"/>
              </a:lnSpc>
              <a:spcBef>
                <a:spcPts val="1400"/>
              </a:spcBef>
            </a:pPr>
            <a:r>
              <a:rPr lang="en-US" sz="2200" dirty="0">
                <a:solidFill>
                  <a:schemeClr val="accent3">
                    <a:lumMod val="25000"/>
                  </a:schemeClr>
                </a:solidFill>
                <a:latin typeface="Abadi"/>
              </a:rPr>
              <a:t>Parse: Parse object with beautiful soup</a:t>
            </a:r>
          </a:p>
          <a:p>
            <a:pPr>
              <a:lnSpc>
                <a:spcPct val="100000"/>
              </a:lnSpc>
              <a:spcBef>
                <a:spcPts val="1400"/>
              </a:spcBef>
            </a:pPr>
            <a:r>
              <a:rPr lang="en-US" sz="2200" dirty="0">
                <a:solidFill>
                  <a:schemeClr val="accent3">
                    <a:lumMod val="25000"/>
                  </a:schemeClr>
                </a:solidFill>
                <a:latin typeface="Abadi" panose="020B0604020104020204" pitchFamily="34" charset="0"/>
              </a:rPr>
              <a:t>Filter: Filter column names</a:t>
            </a:r>
          </a:p>
          <a:p>
            <a:pPr>
              <a:lnSpc>
                <a:spcPct val="100000"/>
              </a:lnSpc>
              <a:spcBef>
                <a:spcPts val="1400"/>
              </a:spcBef>
            </a:pPr>
            <a:r>
              <a:rPr lang="en-US" sz="2200" dirty="0">
                <a:solidFill>
                  <a:schemeClr val="accent3">
                    <a:lumMod val="25000"/>
                  </a:schemeClr>
                </a:solidFill>
                <a:latin typeface="Abadi" panose="020B0604020104020204" pitchFamily="34" charset="0"/>
              </a:rPr>
              <a:t>Iterate and create </a:t>
            </a:r>
            <a:r>
              <a:rPr lang="en-US" sz="2200" dirty="0" err="1">
                <a:solidFill>
                  <a:schemeClr val="accent3">
                    <a:lumMod val="25000"/>
                  </a:schemeClr>
                </a:solidFill>
                <a:latin typeface="Abadi" panose="020B0604020104020204" pitchFamily="34" charset="0"/>
              </a:rPr>
              <a:t>DataFrame</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Collection - Scraping</a:t>
            </a:r>
            <a:endParaRPr lang="en-US" dirty="0">
              <a:solidFill>
                <a:srgbClr val="0B49CB"/>
              </a:solidFill>
            </a:endParaRPr>
          </a:p>
        </p:txBody>
      </p:sp>
      <p:cxnSp>
        <p:nvCxnSpPr>
          <p:cNvPr id="13" name="Gerade Verbindung mit Pfeil 12">
            <a:extLst>
              <a:ext uri="{FF2B5EF4-FFF2-40B4-BE49-F238E27FC236}">
                <a16:creationId xmlns:a16="http://schemas.microsoft.com/office/drawing/2014/main" id="{12F44B53-C7A6-5CA0-C320-954F94237364}"/>
              </a:ext>
            </a:extLst>
          </p:cNvPr>
          <p:cNvCxnSpPr/>
          <p:nvPr/>
        </p:nvCxnSpPr>
        <p:spPr>
          <a:xfrm>
            <a:off x="9669571" y="1787329"/>
            <a:ext cx="0" cy="244604"/>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4" name="Gerade Verbindung mit Pfeil 13">
            <a:extLst>
              <a:ext uri="{FF2B5EF4-FFF2-40B4-BE49-F238E27FC236}">
                <a16:creationId xmlns:a16="http://schemas.microsoft.com/office/drawing/2014/main" id="{C66C7C05-401E-40B0-6294-945091D55A27}"/>
              </a:ext>
            </a:extLst>
          </p:cNvPr>
          <p:cNvCxnSpPr/>
          <p:nvPr/>
        </p:nvCxnSpPr>
        <p:spPr>
          <a:xfrm>
            <a:off x="9669571" y="3062094"/>
            <a:ext cx="0" cy="244604"/>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cxnSp>
        <p:nvCxnSpPr>
          <p:cNvPr id="18" name="Gerade Verbindung mit Pfeil 17">
            <a:extLst>
              <a:ext uri="{FF2B5EF4-FFF2-40B4-BE49-F238E27FC236}">
                <a16:creationId xmlns:a16="http://schemas.microsoft.com/office/drawing/2014/main" id="{09EC2846-9AC2-6526-012F-3C95C7C76570}"/>
              </a:ext>
            </a:extLst>
          </p:cNvPr>
          <p:cNvCxnSpPr>
            <a:cxnSpLocks/>
          </p:cNvCxnSpPr>
          <p:nvPr/>
        </p:nvCxnSpPr>
        <p:spPr>
          <a:xfrm flipH="1">
            <a:off x="5474068" y="4662622"/>
            <a:ext cx="1468776" cy="389063"/>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pic>
        <p:nvPicPr>
          <p:cNvPr id="5" name="Grafik 4" descr="Ein Bild, das Text enthält.&#10;&#10;Automatisch generierte Beschreibung">
            <a:extLst>
              <a:ext uri="{FF2B5EF4-FFF2-40B4-BE49-F238E27FC236}">
                <a16:creationId xmlns:a16="http://schemas.microsoft.com/office/drawing/2014/main" id="{316AFBE3-F880-FFD9-760B-04C4C1753143}"/>
              </a:ext>
            </a:extLst>
          </p:cNvPr>
          <p:cNvPicPr>
            <a:picLocks noChangeAspect="1"/>
          </p:cNvPicPr>
          <p:nvPr/>
        </p:nvPicPr>
        <p:blipFill>
          <a:blip r:embed="rId3"/>
          <a:stretch>
            <a:fillRect/>
          </a:stretch>
        </p:blipFill>
        <p:spPr>
          <a:xfrm>
            <a:off x="6577355" y="838528"/>
            <a:ext cx="5614645" cy="895088"/>
          </a:xfrm>
          <a:prstGeom prst="rect">
            <a:avLst/>
          </a:prstGeom>
        </p:spPr>
      </p:pic>
      <p:pic>
        <p:nvPicPr>
          <p:cNvPr id="10" name="Grafik 9">
            <a:extLst>
              <a:ext uri="{FF2B5EF4-FFF2-40B4-BE49-F238E27FC236}">
                <a16:creationId xmlns:a16="http://schemas.microsoft.com/office/drawing/2014/main" id="{B7949E24-9EAD-BD09-178E-52AE0E349DFD}"/>
              </a:ext>
            </a:extLst>
          </p:cNvPr>
          <p:cNvPicPr>
            <a:picLocks noChangeAspect="1"/>
          </p:cNvPicPr>
          <p:nvPr/>
        </p:nvPicPr>
        <p:blipFill>
          <a:blip r:embed="rId4"/>
          <a:stretch>
            <a:fillRect/>
          </a:stretch>
        </p:blipFill>
        <p:spPr>
          <a:xfrm>
            <a:off x="6422982" y="2066135"/>
            <a:ext cx="5923390" cy="927657"/>
          </a:xfrm>
          <a:prstGeom prst="rect">
            <a:avLst/>
          </a:prstGeom>
        </p:spPr>
      </p:pic>
      <p:pic>
        <p:nvPicPr>
          <p:cNvPr id="17" name="Grafik 16" descr="Ein Bild, das Text, Screenshot, Monitor, Bildschirm enthält.&#10;&#10;Automatisch generierte Beschreibung">
            <a:extLst>
              <a:ext uri="{FF2B5EF4-FFF2-40B4-BE49-F238E27FC236}">
                <a16:creationId xmlns:a16="http://schemas.microsoft.com/office/drawing/2014/main" id="{3844E493-1C98-95CB-CD87-C885B21604AA}"/>
              </a:ext>
            </a:extLst>
          </p:cNvPr>
          <p:cNvPicPr>
            <a:picLocks noChangeAspect="1"/>
          </p:cNvPicPr>
          <p:nvPr/>
        </p:nvPicPr>
        <p:blipFill>
          <a:blip r:embed="rId5"/>
          <a:stretch>
            <a:fillRect/>
          </a:stretch>
        </p:blipFill>
        <p:spPr>
          <a:xfrm>
            <a:off x="7146210" y="3395467"/>
            <a:ext cx="5059019" cy="2398673"/>
          </a:xfrm>
          <a:prstGeom prst="rect">
            <a:avLst/>
          </a:prstGeom>
        </p:spPr>
      </p:pic>
      <p:pic>
        <p:nvPicPr>
          <p:cNvPr id="20" name="Grafik 19" descr="Ein Bild, das Text enthält.&#10;&#10;Automatisch generierte Beschreibung">
            <a:extLst>
              <a:ext uri="{FF2B5EF4-FFF2-40B4-BE49-F238E27FC236}">
                <a16:creationId xmlns:a16="http://schemas.microsoft.com/office/drawing/2014/main" id="{AF804182-1C6A-A875-3F9E-9F9DD3481524}"/>
              </a:ext>
            </a:extLst>
          </p:cNvPr>
          <p:cNvPicPr>
            <a:picLocks noChangeAspect="1"/>
          </p:cNvPicPr>
          <p:nvPr/>
        </p:nvPicPr>
        <p:blipFill>
          <a:blip r:embed="rId6"/>
          <a:stretch>
            <a:fillRect/>
          </a:stretch>
        </p:blipFill>
        <p:spPr>
          <a:xfrm>
            <a:off x="302992" y="5315392"/>
            <a:ext cx="6639852" cy="1076475"/>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1756</Words>
  <Application>Microsoft Office PowerPoint</Application>
  <PresentationFormat>Breitbild</PresentationFormat>
  <Paragraphs>224</Paragraphs>
  <Slides>47</Slides>
  <Notes>5</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47</vt:i4>
      </vt:variant>
    </vt:vector>
  </HeadingPairs>
  <TitlesOfParts>
    <vt:vector size="54" baseType="lpstr">
      <vt:lpstr>Abadi</vt:lpstr>
      <vt:lpstr>Arial</vt:lpstr>
      <vt:lpstr>Calibri</vt:lpstr>
      <vt:lpstr>Calibri Light</vt:lpstr>
      <vt:lpstr>IBM Plex Mono SemiBold</vt:lpstr>
      <vt:lpstr>IBM Plex Mono Text</vt:lpstr>
      <vt:lpstr>Custom Design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Linus Henning</cp:lastModifiedBy>
  <cp:revision>201</cp:revision>
  <dcterms:created xsi:type="dcterms:W3CDTF">2021-04-29T18:58:34Z</dcterms:created>
  <dcterms:modified xsi:type="dcterms:W3CDTF">2022-09-29T20:15:39Z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